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20" r:id="rId4"/>
    <p:sldId id="303" r:id="rId5"/>
    <p:sldId id="316" r:id="rId6"/>
    <p:sldId id="313" r:id="rId7"/>
    <p:sldId id="308" r:id="rId8"/>
    <p:sldId id="315" r:id="rId9"/>
    <p:sldId id="309" r:id="rId10"/>
    <p:sldId id="304" r:id="rId11"/>
    <p:sldId id="307" r:id="rId12"/>
    <p:sldId id="30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78F0D-B597-4C7B-BD2D-503E9D3BA09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3324716-DFCC-4A3A-9047-318E909913AA}">
      <dgm:prSet phldrT="[Texte]" custT="1"/>
      <dgm:spPr/>
      <dgm:t>
        <a:bodyPr/>
        <a:lstStyle/>
        <a:p>
          <a:pPr algn="ctr"/>
          <a:r>
            <a:rPr lang="fr-FR" sz="2800" dirty="0">
              <a:solidFill>
                <a:srgbClr val="002060"/>
              </a:solidFill>
            </a:rPr>
            <a:t>PATERNALISME</a:t>
          </a:r>
          <a:endParaRPr lang="fr-FR" sz="2400" dirty="0">
            <a:solidFill>
              <a:srgbClr val="002060"/>
            </a:solidFill>
          </a:endParaRPr>
        </a:p>
      </dgm:t>
    </dgm:pt>
    <dgm:pt modelId="{99A9B307-5257-4AFC-9604-D19E43F02153}" type="parTrans" cxnId="{005D85B8-E367-4645-896F-401D6228E445}">
      <dgm:prSet/>
      <dgm:spPr/>
      <dgm:t>
        <a:bodyPr/>
        <a:lstStyle/>
        <a:p>
          <a:endParaRPr lang="fr-FR"/>
        </a:p>
      </dgm:t>
    </dgm:pt>
    <dgm:pt modelId="{BF3B1FC3-9747-40A0-8303-31EB8E1FCC05}" type="sibTrans" cxnId="{005D85B8-E367-4645-896F-401D6228E445}">
      <dgm:prSet/>
      <dgm:spPr/>
      <dgm:t>
        <a:bodyPr/>
        <a:lstStyle/>
        <a:p>
          <a:endParaRPr lang="fr-FR"/>
        </a:p>
      </dgm:t>
    </dgm:pt>
    <dgm:pt modelId="{F3A341B9-7B37-4300-859A-14C769817A4F}">
      <dgm:prSet phldrT="[Texte]" custT="1"/>
      <dgm:spPr/>
      <dgm:t>
        <a:bodyPr/>
        <a:lstStyle/>
        <a:p>
          <a:r>
            <a:rPr lang="fr-FR" sz="2800" dirty="0">
              <a:solidFill>
                <a:srgbClr val="002060"/>
              </a:solidFill>
            </a:rPr>
            <a:t>EMPOWERMENT</a:t>
          </a:r>
          <a:endParaRPr lang="fr-FR" sz="2400" dirty="0">
            <a:solidFill>
              <a:srgbClr val="002060"/>
            </a:solidFill>
          </a:endParaRPr>
        </a:p>
      </dgm:t>
    </dgm:pt>
    <dgm:pt modelId="{6CABB122-DEFB-4881-A98E-A432BA1861C7}" type="parTrans" cxnId="{EE7A1037-B9CD-48D7-A649-F13BF7C782F4}">
      <dgm:prSet/>
      <dgm:spPr/>
      <dgm:t>
        <a:bodyPr/>
        <a:lstStyle/>
        <a:p>
          <a:endParaRPr lang="fr-FR"/>
        </a:p>
      </dgm:t>
    </dgm:pt>
    <dgm:pt modelId="{10EE75C5-1243-4C33-BCA0-4D6C6CA5E46B}" type="sibTrans" cxnId="{EE7A1037-B9CD-48D7-A649-F13BF7C782F4}">
      <dgm:prSet/>
      <dgm:spPr/>
      <dgm:t>
        <a:bodyPr/>
        <a:lstStyle/>
        <a:p>
          <a:endParaRPr lang="fr-FR"/>
        </a:p>
      </dgm:t>
    </dgm:pt>
    <dgm:pt modelId="{CBD58FAD-77CE-4E8B-83B2-967BE84E833F}" type="pres">
      <dgm:prSet presAssocID="{F1E78F0D-B597-4C7B-BD2D-503E9D3BA09D}" presName="arrowDiagram" presStyleCnt="0">
        <dgm:presLayoutVars>
          <dgm:chMax val="5"/>
          <dgm:dir/>
          <dgm:resizeHandles val="exact"/>
        </dgm:presLayoutVars>
      </dgm:prSet>
      <dgm:spPr/>
    </dgm:pt>
    <dgm:pt modelId="{62A66802-504C-4E28-A221-E6D431F3D4FA}" type="pres">
      <dgm:prSet presAssocID="{F1E78F0D-B597-4C7B-BD2D-503E9D3BA09D}" presName="arrow" presStyleLbl="bgShp" presStyleIdx="0" presStyleCnt="1" custScaleX="138903" custLinFactNeighborX="0" custLinFactNeighborY="-1947"/>
      <dgm:spPr/>
    </dgm:pt>
    <dgm:pt modelId="{5327A936-642B-49A5-B355-7088B39C43FA}" type="pres">
      <dgm:prSet presAssocID="{F1E78F0D-B597-4C7B-BD2D-503E9D3BA09D}" presName="arrowDiagram2" presStyleCnt="0"/>
      <dgm:spPr/>
    </dgm:pt>
    <dgm:pt modelId="{8931833B-0927-47C4-BD64-DABE7713FB86}" type="pres">
      <dgm:prSet presAssocID="{C3324716-DFCC-4A3A-9047-318E909913AA}" presName="bullet2a" presStyleLbl="node1" presStyleIdx="0" presStyleCnt="2" custLinFactX="-304201" custLinFactY="100000" custLinFactNeighborX="-400000" custLinFactNeighborY="146390"/>
      <dgm:spPr/>
    </dgm:pt>
    <dgm:pt modelId="{071F1426-89D8-4407-8B99-75A0C4778DC7}" type="pres">
      <dgm:prSet presAssocID="{C3324716-DFCC-4A3A-9047-318E909913AA}" presName="textBox2a" presStyleLbl="revTx" presStyleIdx="0" presStyleCnt="2" custLinFactX="-16760" custLinFactNeighborX="-100000" custLinFactNeighborY="43367">
        <dgm:presLayoutVars>
          <dgm:bulletEnabled val="1"/>
        </dgm:presLayoutVars>
      </dgm:prSet>
      <dgm:spPr/>
    </dgm:pt>
    <dgm:pt modelId="{F9B0CE23-D549-45F8-AB82-2FBEE580830E}" type="pres">
      <dgm:prSet presAssocID="{F3A341B9-7B37-4300-859A-14C769817A4F}" presName="bullet2b" presStyleLbl="node1" presStyleIdx="1" presStyleCnt="2" custLinFactX="391985" custLinFactNeighborX="400000" custLinFactNeighborY="-98026"/>
      <dgm:spPr/>
    </dgm:pt>
    <dgm:pt modelId="{F831FB8B-F8D1-40E0-ACA6-E6FCAFADF6B0}" type="pres">
      <dgm:prSet presAssocID="{F3A341B9-7B37-4300-859A-14C769817A4F}" presName="textBox2b" presStyleLbl="revTx" presStyleIdx="1" presStyleCnt="2" custScaleX="131968" custLinFactNeighborX="64409" custLinFactNeighborY="-2941">
        <dgm:presLayoutVars>
          <dgm:bulletEnabled val="1"/>
        </dgm:presLayoutVars>
      </dgm:prSet>
      <dgm:spPr/>
    </dgm:pt>
  </dgm:ptLst>
  <dgm:cxnLst>
    <dgm:cxn modelId="{A6BC2807-F01B-41EE-A36E-4D55B3EB45AB}" type="presOf" srcId="{F3A341B9-7B37-4300-859A-14C769817A4F}" destId="{F831FB8B-F8D1-40E0-ACA6-E6FCAFADF6B0}" srcOrd="0" destOrd="0" presId="urn:microsoft.com/office/officeart/2005/8/layout/arrow2"/>
    <dgm:cxn modelId="{EE7A1037-B9CD-48D7-A649-F13BF7C782F4}" srcId="{F1E78F0D-B597-4C7B-BD2D-503E9D3BA09D}" destId="{F3A341B9-7B37-4300-859A-14C769817A4F}" srcOrd="1" destOrd="0" parTransId="{6CABB122-DEFB-4881-A98E-A432BA1861C7}" sibTransId="{10EE75C5-1243-4C33-BCA0-4D6C6CA5E46B}"/>
    <dgm:cxn modelId="{9C632061-9705-4D01-8F7B-B4CF07001C8B}" type="presOf" srcId="{F1E78F0D-B597-4C7B-BD2D-503E9D3BA09D}" destId="{CBD58FAD-77CE-4E8B-83B2-967BE84E833F}" srcOrd="0" destOrd="0" presId="urn:microsoft.com/office/officeart/2005/8/layout/arrow2"/>
    <dgm:cxn modelId="{005D85B8-E367-4645-896F-401D6228E445}" srcId="{F1E78F0D-B597-4C7B-BD2D-503E9D3BA09D}" destId="{C3324716-DFCC-4A3A-9047-318E909913AA}" srcOrd="0" destOrd="0" parTransId="{99A9B307-5257-4AFC-9604-D19E43F02153}" sibTransId="{BF3B1FC3-9747-40A0-8303-31EB8E1FCC05}"/>
    <dgm:cxn modelId="{12EE39FC-676B-4BC3-9CA9-8C3F5128A109}" type="presOf" srcId="{C3324716-DFCC-4A3A-9047-318E909913AA}" destId="{071F1426-89D8-4407-8B99-75A0C4778DC7}" srcOrd="0" destOrd="0" presId="urn:microsoft.com/office/officeart/2005/8/layout/arrow2"/>
    <dgm:cxn modelId="{75C77317-B775-46F7-BA60-2A1635F52933}" type="presParOf" srcId="{CBD58FAD-77CE-4E8B-83B2-967BE84E833F}" destId="{62A66802-504C-4E28-A221-E6D431F3D4FA}" srcOrd="0" destOrd="0" presId="urn:microsoft.com/office/officeart/2005/8/layout/arrow2"/>
    <dgm:cxn modelId="{C5576D67-A03C-49D5-B728-01F806B72616}" type="presParOf" srcId="{CBD58FAD-77CE-4E8B-83B2-967BE84E833F}" destId="{5327A936-642B-49A5-B355-7088B39C43FA}" srcOrd="1" destOrd="0" presId="urn:microsoft.com/office/officeart/2005/8/layout/arrow2"/>
    <dgm:cxn modelId="{65D83A00-F9B7-49E2-9F11-2882E70C5E75}" type="presParOf" srcId="{5327A936-642B-49A5-B355-7088B39C43FA}" destId="{8931833B-0927-47C4-BD64-DABE7713FB86}" srcOrd="0" destOrd="0" presId="urn:microsoft.com/office/officeart/2005/8/layout/arrow2"/>
    <dgm:cxn modelId="{7FB495B9-C660-46C2-AEF0-A3A61D93269A}" type="presParOf" srcId="{5327A936-642B-49A5-B355-7088B39C43FA}" destId="{071F1426-89D8-4407-8B99-75A0C4778DC7}" srcOrd="1" destOrd="0" presId="urn:microsoft.com/office/officeart/2005/8/layout/arrow2"/>
    <dgm:cxn modelId="{394DF8F4-94B4-424E-BE63-A0A5C531573B}" type="presParOf" srcId="{5327A936-642B-49A5-B355-7088B39C43FA}" destId="{F9B0CE23-D549-45F8-AB82-2FBEE580830E}" srcOrd="2" destOrd="0" presId="urn:microsoft.com/office/officeart/2005/8/layout/arrow2"/>
    <dgm:cxn modelId="{71912A9A-AE3D-467F-9424-6EA1DF3442E7}" type="presParOf" srcId="{5327A936-642B-49A5-B355-7088B39C43FA}" destId="{F831FB8B-F8D1-40E0-ACA6-E6FCAFADF6B0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78837-701C-47E8-A4CA-0065FB10F49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C62C28E-F044-433C-BC04-E036F12CD675}">
      <dgm:prSet phldrT="[Texte]"/>
      <dgm:spPr/>
      <dgm:t>
        <a:bodyPr/>
        <a:lstStyle/>
        <a:p>
          <a:endParaRPr lang="fr-FR" dirty="0"/>
        </a:p>
      </dgm:t>
    </dgm:pt>
    <dgm:pt modelId="{9BF6DE09-3017-49DF-86D6-225BA4EE19B6}" type="parTrans" cxnId="{1637C814-29FF-42D6-B7FD-561F5FA12FE4}">
      <dgm:prSet/>
      <dgm:spPr/>
      <dgm:t>
        <a:bodyPr/>
        <a:lstStyle/>
        <a:p>
          <a:endParaRPr lang="fr-FR"/>
        </a:p>
      </dgm:t>
    </dgm:pt>
    <dgm:pt modelId="{CA5C7F8E-9407-417D-8D8F-C389CC6E641C}" type="sibTrans" cxnId="{1637C814-29FF-42D6-B7FD-561F5FA12FE4}">
      <dgm:prSet/>
      <dgm:spPr/>
      <dgm:t>
        <a:bodyPr/>
        <a:lstStyle/>
        <a:p>
          <a:endParaRPr lang="fr-FR"/>
        </a:p>
      </dgm:t>
    </dgm:pt>
    <dgm:pt modelId="{63BE94EB-3FCF-4A1F-8C20-D1811E7B6D92}" type="pres">
      <dgm:prSet presAssocID="{B1578837-701C-47E8-A4CA-0065FB10F49A}" presName="Name0" presStyleCnt="0">
        <dgm:presLayoutVars>
          <dgm:dir/>
          <dgm:animLvl val="lvl"/>
          <dgm:resizeHandles val="exact"/>
        </dgm:presLayoutVars>
      </dgm:prSet>
      <dgm:spPr/>
    </dgm:pt>
    <dgm:pt modelId="{AB91B5E4-87D6-4F9E-9E50-FC60E0BE0D0F}" type="pres">
      <dgm:prSet presAssocID="{B1578837-701C-47E8-A4CA-0065FB10F49A}" presName="dummy" presStyleCnt="0"/>
      <dgm:spPr/>
    </dgm:pt>
    <dgm:pt modelId="{FB4F4FAD-5F2F-4BE2-A05E-0A7FBAEF8914}" type="pres">
      <dgm:prSet presAssocID="{B1578837-701C-47E8-A4CA-0065FB10F49A}" presName="linH" presStyleCnt="0"/>
      <dgm:spPr/>
    </dgm:pt>
    <dgm:pt modelId="{1FE6C459-78F7-4C11-AE65-25D8F4867F98}" type="pres">
      <dgm:prSet presAssocID="{B1578837-701C-47E8-A4CA-0065FB10F49A}" presName="padding1" presStyleCnt="0"/>
      <dgm:spPr/>
    </dgm:pt>
    <dgm:pt modelId="{65188B26-FD5B-40B9-A622-03A9AE0BA50E}" type="pres">
      <dgm:prSet presAssocID="{CC62C28E-F044-433C-BC04-E036F12CD675}" presName="linV" presStyleCnt="0"/>
      <dgm:spPr/>
    </dgm:pt>
    <dgm:pt modelId="{F73B6142-8C21-40D7-AED6-106DD54D7129}" type="pres">
      <dgm:prSet presAssocID="{CC62C28E-F044-433C-BC04-E036F12CD675}" presName="spVertical1" presStyleCnt="0"/>
      <dgm:spPr/>
    </dgm:pt>
    <dgm:pt modelId="{56FDA8CC-22C6-4F28-9028-9A08EAFEC20A}" type="pres">
      <dgm:prSet presAssocID="{CC62C28E-F044-433C-BC04-E036F12CD675}" presName="parTx" presStyleLbl="revTx" presStyleIdx="0" presStyleCnt="1" custLinFactNeighborX="-31964" custLinFactNeighborY="-2676">
        <dgm:presLayoutVars>
          <dgm:chMax val="0"/>
          <dgm:chPref val="0"/>
          <dgm:bulletEnabled val="1"/>
        </dgm:presLayoutVars>
      </dgm:prSet>
      <dgm:spPr/>
    </dgm:pt>
    <dgm:pt modelId="{608644AB-F43C-425C-81F0-2ED01E7BDCDE}" type="pres">
      <dgm:prSet presAssocID="{CC62C28E-F044-433C-BC04-E036F12CD675}" presName="spVertical2" presStyleCnt="0"/>
      <dgm:spPr/>
    </dgm:pt>
    <dgm:pt modelId="{33BD4AC4-1285-4518-98AB-E94F0706B5DA}" type="pres">
      <dgm:prSet presAssocID="{CC62C28E-F044-433C-BC04-E036F12CD675}" presName="spVertical3" presStyleCnt="0"/>
      <dgm:spPr/>
    </dgm:pt>
    <dgm:pt modelId="{44B05B45-B306-40C2-8C41-04A0A65F8D41}" type="pres">
      <dgm:prSet presAssocID="{B1578837-701C-47E8-A4CA-0065FB10F49A}" presName="padding2" presStyleCnt="0"/>
      <dgm:spPr/>
    </dgm:pt>
    <dgm:pt modelId="{2264B60E-2144-4966-8619-3CA2AC0A37D6}" type="pres">
      <dgm:prSet presAssocID="{B1578837-701C-47E8-A4CA-0065FB10F49A}" presName="negArrow" presStyleCnt="0"/>
      <dgm:spPr/>
    </dgm:pt>
    <dgm:pt modelId="{EF5431E6-28DD-44C7-A53C-07B4A12DF800}" type="pres">
      <dgm:prSet presAssocID="{B1578837-701C-47E8-A4CA-0065FB10F49A}" presName="backgroundArrow" presStyleLbl="node1" presStyleIdx="0" presStyleCnt="1" custScaleY="38848" custLinFactNeighborX="0" custLinFactNeighborY="24046"/>
      <dgm:spPr/>
    </dgm:pt>
  </dgm:ptLst>
  <dgm:cxnLst>
    <dgm:cxn modelId="{1637C814-29FF-42D6-B7FD-561F5FA12FE4}" srcId="{B1578837-701C-47E8-A4CA-0065FB10F49A}" destId="{CC62C28E-F044-433C-BC04-E036F12CD675}" srcOrd="0" destOrd="0" parTransId="{9BF6DE09-3017-49DF-86D6-225BA4EE19B6}" sibTransId="{CA5C7F8E-9407-417D-8D8F-C389CC6E641C}"/>
    <dgm:cxn modelId="{3A3EDECD-0D97-4A06-84E1-0BB17FB0EA4D}" type="presOf" srcId="{B1578837-701C-47E8-A4CA-0065FB10F49A}" destId="{63BE94EB-3FCF-4A1F-8C20-D1811E7B6D92}" srcOrd="0" destOrd="0" presId="urn:microsoft.com/office/officeart/2005/8/layout/hProcess3"/>
    <dgm:cxn modelId="{8B7826FE-B828-477C-B32C-F8EA4CDD2B55}" type="presOf" srcId="{CC62C28E-F044-433C-BC04-E036F12CD675}" destId="{56FDA8CC-22C6-4F28-9028-9A08EAFEC20A}" srcOrd="0" destOrd="0" presId="urn:microsoft.com/office/officeart/2005/8/layout/hProcess3"/>
    <dgm:cxn modelId="{F97D03F8-D7CE-496E-897A-98451B6234CD}" type="presParOf" srcId="{63BE94EB-3FCF-4A1F-8C20-D1811E7B6D92}" destId="{AB91B5E4-87D6-4F9E-9E50-FC60E0BE0D0F}" srcOrd="0" destOrd="0" presId="urn:microsoft.com/office/officeart/2005/8/layout/hProcess3"/>
    <dgm:cxn modelId="{007207C1-9054-4E21-8D2B-2EDB549E4EAA}" type="presParOf" srcId="{63BE94EB-3FCF-4A1F-8C20-D1811E7B6D92}" destId="{FB4F4FAD-5F2F-4BE2-A05E-0A7FBAEF8914}" srcOrd="1" destOrd="0" presId="urn:microsoft.com/office/officeart/2005/8/layout/hProcess3"/>
    <dgm:cxn modelId="{EC324FED-EC12-4BCE-AAD5-8BCD2FD87683}" type="presParOf" srcId="{FB4F4FAD-5F2F-4BE2-A05E-0A7FBAEF8914}" destId="{1FE6C459-78F7-4C11-AE65-25D8F4867F98}" srcOrd="0" destOrd="0" presId="urn:microsoft.com/office/officeart/2005/8/layout/hProcess3"/>
    <dgm:cxn modelId="{6F9F63F8-AEA2-4B56-ADFC-67AAE4EA979B}" type="presParOf" srcId="{FB4F4FAD-5F2F-4BE2-A05E-0A7FBAEF8914}" destId="{65188B26-FD5B-40B9-A622-03A9AE0BA50E}" srcOrd="1" destOrd="0" presId="urn:microsoft.com/office/officeart/2005/8/layout/hProcess3"/>
    <dgm:cxn modelId="{F2089201-1106-4917-A496-63268B03A40A}" type="presParOf" srcId="{65188B26-FD5B-40B9-A622-03A9AE0BA50E}" destId="{F73B6142-8C21-40D7-AED6-106DD54D7129}" srcOrd="0" destOrd="0" presId="urn:microsoft.com/office/officeart/2005/8/layout/hProcess3"/>
    <dgm:cxn modelId="{F73EBA3F-1BB5-4C89-888C-A2839DEED396}" type="presParOf" srcId="{65188B26-FD5B-40B9-A622-03A9AE0BA50E}" destId="{56FDA8CC-22C6-4F28-9028-9A08EAFEC20A}" srcOrd="1" destOrd="0" presId="urn:microsoft.com/office/officeart/2005/8/layout/hProcess3"/>
    <dgm:cxn modelId="{C5010D9A-5AC9-48FB-9726-9CA4A9BD5984}" type="presParOf" srcId="{65188B26-FD5B-40B9-A622-03A9AE0BA50E}" destId="{608644AB-F43C-425C-81F0-2ED01E7BDCDE}" srcOrd="2" destOrd="0" presId="urn:microsoft.com/office/officeart/2005/8/layout/hProcess3"/>
    <dgm:cxn modelId="{F94719CB-C983-4E93-B1B2-3D040E109418}" type="presParOf" srcId="{65188B26-FD5B-40B9-A622-03A9AE0BA50E}" destId="{33BD4AC4-1285-4518-98AB-E94F0706B5DA}" srcOrd="3" destOrd="0" presId="urn:microsoft.com/office/officeart/2005/8/layout/hProcess3"/>
    <dgm:cxn modelId="{FDB0BADD-965A-4DFA-9203-6C60A6F5E060}" type="presParOf" srcId="{FB4F4FAD-5F2F-4BE2-A05E-0A7FBAEF8914}" destId="{44B05B45-B306-40C2-8C41-04A0A65F8D41}" srcOrd="2" destOrd="0" presId="urn:microsoft.com/office/officeart/2005/8/layout/hProcess3"/>
    <dgm:cxn modelId="{0802B000-CC08-4129-957D-E68C958C40A8}" type="presParOf" srcId="{FB4F4FAD-5F2F-4BE2-A05E-0A7FBAEF8914}" destId="{2264B60E-2144-4966-8619-3CA2AC0A37D6}" srcOrd="3" destOrd="0" presId="urn:microsoft.com/office/officeart/2005/8/layout/hProcess3"/>
    <dgm:cxn modelId="{61C79451-7F28-4E63-BEB6-F523CB293261}" type="presParOf" srcId="{FB4F4FAD-5F2F-4BE2-A05E-0A7FBAEF8914}" destId="{EF5431E6-28DD-44C7-A53C-07B4A12DF800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66802-504C-4E28-A221-E6D431F3D4FA}">
      <dsp:nvSpPr>
        <dsp:cNvPr id="0" name=""/>
        <dsp:cNvSpPr/>
      </dsp:nvSpPr>
      <dsp:spPr>
        <a:xfrm>
          <a:off x="200412" y="0"/>
          <a:ext cx="11387210" cy="51237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1833B-0927-47C4-BD64-DABE7713FB86}">
      <dsp:nvSpPr>
        <dsp:cNvPr id="0" name=""/>
        <dsp:cNvSpPr/>
      </dsp:nvSpPr>
      <dsp:spPr>
        <a:xfrm>
          <a:off x="1680510" y="3499392"/>
          <a:ext cx="286928" cy="286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F1426-89D8-4407-8B99-75A0C4778DC7}">
      <dsp:nvSpPr>
        <dsp:cNvPr id="0" name=""/>
        <dsp:cNvSpPr/>
      </dsp:nvSpPr>
      <dsp:spPr>
        <a:xfrm>
          <a:off x="733649" y="2935893"/>
          <a:ext cx="2664336" cy="218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7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rgbClr val="002060"/>
              </a:solidFill>
            </a:rPr>
            <a:t>PATERNALISME</a:t>
          </a:r>
          <a:endParaRPr lang="fr-FR" sz="2400" kern="1200" dirty="0">
            <a:solidFill>
              <a:srgbClr val="002060"/>
            </a:solidFill>
          </a:endParaRPr>
        </a:p>
      </dsp:txBody>
      <dsp:txXfrm>
        <a:off x="733649" y="2935893"/>
        <a:ext cx="2664336" cy="2187830"/>
      </dsp:txXfrm>
    </dsp:sp>
    <dsp:sp modelId="{F9B0CE23-D549-45F8-AB82-2FBEE580830E}">
      <dsp:nvSpPr>
        <dsp:cNvPr id="0" name=""/>
        <dsp:cNvSpPr/>
      </dsp:nvSpPr>
      <dsp:spPr>
        <a:xfrm>
          <a:off x="10240501" y="1003712"/>
          <a:ext cx="491877" cy="491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1FB8B-F8D1-40E0-ACA6-E6FCAFADF6B0}">
      <dsp:nvSpPr>
        <dsp:cNvPr id="0" name=""/>
        <dsp:cNvSpPr/>
      </dsp:nvSpPr>
      <dsp:spPr>
        <a:xfrm>
          <a:off x="7881049" y="1632062"/>
          <a:ext cx="3516071" cy="339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rgbClr val="002060"/>
              </a:solidFill>
            </a:rPr>
            <a:t>EMPOWERMENT</a:t>
          </a:r>
          <a:endParaRPr lang="fr-FR" sz="2400" kern="1200" dirty="0">
            <a:solidFill>
              <a:srgbClr val="002060"/>
            </a:solidFill>
          </a:endParaRPr>
        </a:p>
      </dsp:txBody>
      <dsp:txXfrm>
        <a:off x="7881049" y="1632062"/>
        <a:ext cx="3516071" cy="3391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431E6-28DD-44C7-A53C-07B4A12DF800}">
      <dsp:nvSpPr>
        <dsp:cNvPr id="0" name=""/>
        <dsp:cNvSpPr/>
      </dsp:nvSpPr>
      <dsp:spPr>
        <a:xfrm>
          <a:off x="0" y="1129814"/>
          <a:ext cx="11709051" cy="1790115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DA8CC-22C6-4F28-9028-9A08EAFEC20A}">
      <dsp:nvSpPr>
        <dsp:cNvPr id="0" name=""/>
        <dsp:cNvSpPr/>
      </dsp:nvSpPr>
      <dsp:spPr>
        <a:xfrm>
          <a:off x="0" y="1142946"/>
          <a:ext cx="9605080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50240" rIns="0" bIns="6502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400" kern="1200" dirty="0"/>
        </a:p>
      </dsp:txBody>
      <dsp:txXfrm>
        <a:off x="0" y="1142946"/>
        <a:ext cx="9605080" cy="23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AA82F-B24E-4BFE-BF3C-A3A209979D98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44A5-F34D-455E-A052-505B7CD426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37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844A5-F34D-455E-A052-505B7CD426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70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C8A8E-8757-8CA5-D1EF-2B962449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2E86E7-F201-A8D7-69A3-5B2DE6B0D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03F706-7E92-E6DB-C256-371F66EA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F1B68-371A-A293-5F3F-1542F2B8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5A7493-54C7-4800-B7EC-103CC1A1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79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5451C-8BA8-7D36-DB4A-8F2DB62B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DA0ACC-A3E3-B65B-C4AE-5773E0829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9CAEA-0D5F-C68F-B07F-F00D2FEB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D5BE0-3D57-EEB2-C248-8FC6AEC0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2CD89F-A3A4-ECF2-CD49-1CF295C0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45977C-D998-F180-A693-45EE71ADF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27BC0F-E8C8-1867-BB83-E876ECEF4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3D5F40-DB07-B9DE-1D06-E5A2FAA9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2881BD-12AE-19C8-B54B-1D387134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486B3E-92F1-C2AF-F6CD-E902ED6B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76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218D4-678D-FCA4-4E68-B995911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AB0F5-9129-9999-3ABE-E1F376FD4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7B41A1-40AF-1E40-EFD4-8B5A4F25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90347-A97A-55C4-482E-34718903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454633-7D5F-345B-C55B-BC62A42B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90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6AF22-2028-D5CB-9D40-D6DDDECE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2A45D2-291C-C00B-ACB7-4253C91A3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03EA75-2C55-79CC-DAC0-3B1623A4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3D654-1BFF-3822-BB5C-6600CB6D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856C2-5ED8-0820-50F1-572C93DD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B6F61-D46A-E92A-DF75-C0E8053C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6D109B-00C7-F36D-8EC6-119539033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1E3E61-E855-F88B-350A-07792DC6A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F6E231-AC97-C4A4-FCC5-2FF2A1A7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3C5252-3320-8423-2B4E-135A507C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64F191-6536-A7A5-5511-2BA737CA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7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77C85-09D9-46D0-BA27-3E6312E1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EA2065-6B34-FA43-BB67-98023742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2B5162-70A5-8E20-C0A4-39A7F1E63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B7DC44-C21A-6449-4C6F-098117760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45D822-ACE2-C5E6-BB57-DDC722375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E2C6AC-2B08-C8F6-29D5-5D951BF6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FE00DF-2F9A-3CF9-9E7D-00AABB91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DDCF04-61D6-0626-B6E1-AFCD10E5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91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75F9F-02AB-F81B-2299-540788A5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82385F-CBE5-84B8-F809-13D8E518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A16187-A7B1-82B8-221C-3B6BF355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D199E6-315E-C2BF-EA1E-59B75AF0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9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564D70-7565-BFD7-7581-E0E2FE2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7FA62E-EB29-B2DA-E51D-7EC7122D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F6B030-0E4A-DD25-B8FA-88E6719E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E99F5-5540-B52A-F69E-67F64AF7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8B1A3D-E26E-4637-04B2-2820B877D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E5BB44-F9CF-70C0-6556-CEAB64899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60707C-3304-400B-77C4-44786BF9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AE2E9C-0CF2-9732-89A2-ECAAE7DA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146F9B-4901-2085-2EFE-BAA920E1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16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3185C-C763-B09A-91B4-47828421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0BD9D9-21C9-F240-3278-02FA40B2F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DF1635-474C-EF73-2B51-A70739817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E94CF4-990C-0146-F9E2-741E3B38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C930C2-96F5-EBE5-EE93-E5FA5D2B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EC9514-E262-45B5-AF8E-55C113E5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7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89F8F9-B2D4-9C05-3A5F-9A6570F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7F68AC-37BC-00D0-F167-69DA547C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DE5B4C-9C35-B078-B45C-7084CE075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F2E65-360E-4835-8A4F-F7DA5420DD3D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15D93-21EE-4BBE-17D3-92A9A9D1F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DB4302-D5A7-1B78-E1C8-FED4B8765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C519F7-D806-4345-9834-B65441D3FD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75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facebook.com/groups/sfcparamedicaux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6.png"/><Relationship Id="rId2" Type="http://schemas.openxmlformats.org/officeDocument/2006/relationships/hyperlink" Target="https://www.paramed-cardiologie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1.png"/><Relationship Id="rId4" Type="http://schemas.openxmlformats.org/officeDocument/2006/relationships/hyperlink" Target="https://www.linkedin.com/showcase/paramed-sfc/" TargetMode="External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B11BC50-DF34-A2D9-FD27-2A41D66B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97" y="226841"/>
            <a:ext cx="5987441" cy="20883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4E18F0-37E3-7B3F-E068-E42EA780C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364" y="3272397"/>
            <a:ext cx="6656370" cy="25146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05697B-B8A4-3CEF-A644-08DEDBAA1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675" y="226841"/>
            <a:ext cx="3121059" cy="14209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A30EFD9-6CB4-2FEC-DC0D-C4BC81565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77" y="2536298"/>
            <a:ext cx="4815328" cy="41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2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29B22A-1AFD-75AB-22D8-3B8359E2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10" y="103339"/>
            <a:ext cx="9956380" cy="66513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85E59D-875E-B726-8021-F2F511B345B2}"/>
              </a:ext>
            </a:extLst>
          </p:cNvPr>
          <p:cNvSpPr txBox="1"/>
          <p:nvPr/>
        </p:nvSpPr>
        <p:spPr>
          <a:xfrm>
            <a:off x="425886" y="5757952"/>
            <a:ext cx="6225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https://bloculus.com/le-changement-c-est-lentement/</a:t>
            </a: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3884EC32-3A2B-EF10-751D-CD7109815AC9}"/>
              </a:ext>
            </a:extLst>
          </p:cNvPr>
          <p:cNvCxnSpPr>
            <a:cxnSpLocks/>
          </p:cNvCxnSpPr>
          <p:nvPr/>
        </p:nvCxnSpPr>
        <p:spPr>
          <a:xfrm>
            <a:off x="2116899" y="6129304"/>
            <a:ext cx="8288816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4BDC5AB-83F6-F2C0-6174-25699655F98F}"/>
              </a:ext>
            </a:extLst>
          </p:cNvPr>
          <p:cNvSpPr txBox="1"/>
          <p:nvPr/>
        </p:nvSpPr>
        <p:spPr>
          <a:xfrm>
            <a:off x="4258849" y="6291290"/>
            <a:ext cx="434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Accompagnement</a:t>
            </a:r>
          </a:p>
        </p:txBody>
      </p:sp>
    </p:spTree>
    <p:extLst>
      <p:ext uri="{BB962C8B-B14F-4D97-AF65-F5344CB8AC3E}">
        <p14:creationId xmlns:p14="http://schemas.microsoft.com/office/powerpoint/2010/main" val="11396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95FF7-5AF9-1FA5-5B91-60E3D968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0" y="154904"/>
            <a:ext cx="11938348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4DB04-685C-F68F-4346-9E54B1DD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©"/>
            </a:pPr>
            <a:r>
              <a:rPr lang="fr-FR" dirty="0">
                <a:solidFill>
                  <a:srgbClr val="002060"/>
                </a:solidFill>
              </a:rPr>
              <a:t>Pas une prise en charge théorique idéale</a:t>
            </a:r>
          </a:p>
          <a:p>
            <a:pPr>
              <a:buFont typeface="Symbol" panose="05050102010706020507" pitchFamily="18" charset="2"/>
              <a:buChar char="©"/>
            </a:pPr>
            <a:endParaRPr lang="fr-FR" dirty="0">
              <a:solidFill>
                <a:srgbClr val="002060"/>
              </a:solidFill>
            </a:endParaRPr>
          </a:p>
          <a:p>
            <a:pPr>
              <a:buFont typeface="Symbol" panose="05050102010706020507" pitchFamily="18" charset="2"/>
              <a:buChar char="©"/>
            </a:pPr>
            <a:r>
              <a:rPr lang="fr-FR" dirty="0">
                <a:solidFill>
                  <a:srgbClr val="002060"/>
                </a:solidFill>
              </a:rPr>
              <a:t>Mais une prise en soin individualisé en fonction de chaque patient et en fonction de chaque instant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2E1641-9A74-BAFD-2ED5-88A85975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498" y="4001294"/>
            <a:ext cx="2649004" cy="25208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C81FEE-734C-4A3D-D9A6-59D11E73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1403"/>
            <a:ext cx="1882493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C73207B4-7518-963E-A5EF-366F25EE536A}"/>
              </a:ext>
            </a:extLst>
          </p:cNvPr>
          <p:cNvSpPr txBox="1">
            <a:spLocks/>
          </p:cNvSpPr>
          <p:nvPr/>
        </p:nvSpPr>
        <p:spPr>
          <a:xfrm>
            <a:off x="0" y="6356459"/>
            <a:ext cx="457200" cy="347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07DC329-8392-4FEE-B4F1-C167A25A9BD4}" type="slidenum">
              <a:rPr lang="fr-FR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ctr">
                <a:defRPr/>
              </a:pPr>
              <a:t>12</a:t>
            </a:fld>
            <a:endParaRPr lang="fr-FR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1BB2743-4EF8-8515-FF98-03B84D2CAE4C}"/>
              </a:ext>
            </a:extLst>
          </p:cNvPr>
          <p:cNvSpPr txBox="1">
            <a:spLocks/>
          </p:cNvSpPr>
          <p:nvPr/>
        </p:nvSpPr>
        <p:spPr>
          <a:xfrm>
            <a:off x="650356" y="1720507"/>
            <a:ext cx="10590663" cy="239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4C8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 !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4C59755-A787-6ABD-D81A-265A61B92A5C}"/>
              </a:ext>
            </a:extLst>
          </p:cNvPr>
          <p:cNvSpPr txBox="1">
            <a:spLocks/>
          </p:cNvSpPr>
          <p:nvPr/>
        </p:nvSpPr>
        <p:spPr>
          <a:xfrm>
            <a:off x="4820653" y="4741338"/>
            <a:ext cx="7137667" cy="125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7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67" kern="120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200" b="1" dirty="0"/>
              <a:t>Collège des Paramédicaux </a:t>
            </a:r>
            <a:r>
              <a:rPr lang="fr-FR" sz="1200" dirty="0"/>
              <a:t>de la Société Française de Cardiologie, rendez-vous sur :</a:t>
            </a:r>
          </a:p>
          <a:p>
            <a:pPr>
              <a:lnSpc>
                <a:spcPct val="100000"/>
              </a:lnSpc>
            </a:pPr>
            <a:endParaRPr lang="fr-FR" sz="1200" dirty="0"/>
          </a:p>
          <a:p>
            <a:pPr>
              <a:lnSpc>
                <a:spcPct val="100000"/>
              </a:lnSpc>
            </a:pPr>
            <a:endParaRPr lang="fr-FR" sz="1200" dirty="0"/>
          </a:p>
          <a:p>
            <a:pPr marL="444500" indent="-444500">
              <a:lnSpc>
                <a:spcPct val="100000"/>
              </a:lnSpc>
              <a:buClr>
                <a:schemeClr val="bg1"/>
              </a:buClr>
            </a:pPr>
            <a:r>
              <a:rPr lang="fr-FR" sz="1050" dirty="0">
                <a:solidFill>
                  <a:srgbClr val="2764AD"/>
                </a:solidFill>
                <a:sym typeface="Symbol" panose="05050102010706020507" pitchFamily="18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paramed-cardiologie.fr</a:t>
            </a:r>
            <a:r>
              <a:rPr lang="fr-FR" sz="1050" dirty="0">
                <a:solidFill>
                  <a:srgbClr val="2764AD"/>
                </a:solidFill>
                <a:sym typeface="Symbol" panose="05050102010706020507" pitchFamily="18" charset="2"/>
              </a:rPr>
              <a:t> </a:t>
            </a:r>
            <a:r>
              <a:rPr lang="fr-FR" sz="1200" dirty="0">
                <a:solidFill>
                  <a:srgbClr val="2764AD"/>
                </a:solidFill>
              </a:rPr>
              <a:t> - </a:t>
            </a:r>
            <a:r>
              <a:rPr lang="fr-FR" sz="1050" dirty="0">
                <a:solidFill>
                  <a:srgbClr val="2764A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@sfcparamedicaux</a:t>
            </a:r>
            <a:r>
              <a:rPr lang="fr-FR" sz="1050" dirty="0">
                <a:solidFill>
                  <a:srgbClr val="2764AD"/>
                </a:solidFill>
              </a:rPr>
              <a:t> - </a:t>
            </a:r>
            <a:r>
              <a:rPr lang="fr-FR" sz="1050" dirty="0">
                <a:solidFill>
                  <a:srgbClr val="2764A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Collège des Paramédicaux - SFC</a:t>
            </a:r>
            <a:endParaRPr lang="fr-FR" sz="1050" dirty="0">
              <a:solidFill>
                <a:srgbClr val="2764AD"/>
              </a:solidFill>
            </a:endParaRPr>
          </a:p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04FA9A-4529-9C39-C5E6-C6BAC4651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31" y="4922799"/>
            <a:ext cx="1434617" cy="14453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10B170-8D74-B8B2-6546-23CF53010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3" y="5286000"/>
            <a:ext cx="291737" cy="297690"/>
          </a:xfrm>
          <a:prstGeom prst="rect">
            <a:avLst/>
          </a:prstGeom>
        </p:spPr>
      </p:pic>
      <p:pic>
        <p:nvPicPr>
          <p:cNvPr id="9" name="Image 8" descr="Une image contenant texte, clipart, trousse de secours&#10;&#10;Description générée automatiquement">
            <a:extLst>
              <a:ext uri="{FF2B5EF4-FFF2-40B4-BE49-F238E27FC236}">
                <a16:creationId xmlns:a16="http://schemas.microsoft.com/office/drawing/2014/main" id="{9586E7A8-87A1-A978-83D4-5772F131D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55" y="5292506"/>
            <a:ext cx="291737" cy="291737"/>
          </a:xfrm>
          <a:prstGeom prst="rect">
            <a:avLst/>
          </a:prstGeom>
        </p:spPr>
      </p:pic>
      <p:pic>
        <p:nvPicPr>
          <p:cNvPr id="10" name="Graphique 9" descr="Internet contour">
            <a:extLst>
              <a:ext uri="{FF2B5EF4-FFF2-40B4-BE49-F238E27FC236}">
                <a16:creationId xmlns:a16="http://schemas.microsoft.com/office/drawing/2014/main" id="{C1B2D191-C88B-3A24-CE2D-ACEBCBE55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5117" y="5231263"/>
            <a:ext cx="414224" cy="4142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7C80038-303F-F6E6-9246-C5DB454EBA3C}"/>
              </a:ext>
            </a:extLst>
          </p:cNvPr>
          <p:cNvSpPr txBox="1"/>
          <p:nvPr/>
        </p:nvSpPr>
        <p:spPr>
          <a:xfrm>
            <a:off x="181272" y="5137493"/>
            <a:ext cx="463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7030A0"/>
                </a:solidFill>
              </a:rPr>
              <a:t>sarahlaroche.ipa@gmail.com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A5B7A2-F4D4-37E7-D81F-D6CC344A53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72" y="154416"/>
            <a:ext cx="3369500" cy="11752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3DB63F-83D4-A6DB-3938-011426850F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5075" y="195538"/>
            <a:ext cx="4396636" cy="7300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C0924A-B1BD-8C28-FC59-02455ED85C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7210" y="59661"/>
            <a:ext cx="4314790" cy="10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073A0-3DF6-B04F-8C4A-0F6EAB981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8992" y="1061327"/>
            <a:ext cx="7909249" cy="2367673"/>
          </a:xfrm>
        </p:spPr>
        <p:txBody>
          <a:bodyPr>
            <a:noAutofit/>
          </a:bodyPr>
          <a:lstStyle/>
          <a:p>
            <a:r>
              <a:rPr lang="fr-FR" sz="5400" i="1" dirty="0"/>
              <a:t>Assurer l’accompagnement thérapeutique, solutions innovantes 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583DB5-40FA-A44F-8121-F8F092608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428" y="5122506"/>
            <a:ext cx="9144000" cy="916495"/>
          </a:xfrm>
        </p:spPr>
        <p:txBody>
          <a:bodyPr>
            <a:normAutofit lnSpcReduction="10000"/>
          </a:bodyPr>
          <a:lstStyle/>
          <a:p>
            <a:r>
              <a:rPr lang="fr-FR" sz="2800" b="1" dirty="0"/>
              <a:t>Sarah LAROCHE</a:t>
            </a:r>
            <a:r>
              <a:rPr lang="fr-FR" dirty="0"/>
              <a:t>, Infirmière en Pratique Avancée </a:t>
            </a:r>
          </a:p>
          <a:p>
            <a:r>
              <a:rPr lang="fr-FR" dirty="0"/>
              <a:t>Cardiologie Médicale - CHU de Clermont-Ferrand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A4F679-B4F1-8805-3845-07502499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3119" cy="1001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D5486B-89A7-1B24-D0BE-3AC7DE8B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97" y="-12759"/>
            <a:ext cx="4314790" cy="10018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0BE150-3BFC-32FB-66B5-6707573C5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428" y="4871667"/>
            <a:ext cx="1995814" cy="16871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F487BB-A079-1323-535E-7821F2F556B3}"/>
              </a:ext>
            </a:extLst>
          </p:cNvPr>
          <p:cNvSpPr txBox="1"/>
          <p:nvPr/>
        </p:nvSpPr>
        <p:spPr>
          <a:xfrm>
            <a:off x="4489694" y="3450987"/>
            <a:ext cx="759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PRESENTIEL</a:t>
            </a:r>
            <a:endParaRPr lang="fr-F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8A5E9B-EEA8-79AA-F8D1-2A2110AC9461}"/>
              </a:ext>
            </a:extLst>
          </p:cNvPr>
          <p:cNvSpPr txBox="1"/>
          <p:nvPr/>
        </p:nvSpPr>
        <p:spPr>
          <a:xfrm>
            <a:off x="2713972" y="6097110"/>
            <a:ext cx="496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Mercredi 11 juin 2025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74857D-3447-F00C-4CF4-666764424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58" y="1061327"/>
            <a:ext cx="4075235" cy="35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ACE8C-42C7-D874-138C-A201D1FD0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920" y="170385"/>
            <a:ext cx="11386159" cy="1533155"/>
          </a:xfrm>
        </p:spPr>
        <p:txBody>
          <a:bodyPr>
            <a:normAutofit/>
          </a:bodyPr>
          <a:lstStyle/>
          <a:p>
            <a:r>
              <a:rPr lang="fr-FR" sz="4400" i="1" dirty="0">
                <a:solidFill>
                  <a:srgbClr val="002060"/>
                </a:solidFill>
              </a:rPr>
              <a:t>Pour vous qu’est ce que l’accompagnement thérapeutique en </a:t>
            </a:r>
            <a:r>
              <a:rPr lang="fr-FR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PRESENTIEL ?</a:t>
            </a:r>
            <a:endParaRPr lang="fr-FR" sz="4400" i="1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C9D354-F9B4-25C5-3100-0D500C68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49" y="1975982"/>
            <a:ext cx="4286250" cy="42862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9325F82-2C34-BDD9-31ED-5C7788E53493}"/>
              </a:ext>
            </a:extLst>
          </p:cNvPr>
          <p:cNvSpPr txBox="1"/>
          <p:nvPr/>
        </p:nvSpPr>
        <p:spPr>
          <a:xfrm>
            <a:off x="5955083" y="4119107"/>
            <a:ext cx="6093912" cy="73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20"/>
              </a:lnSpc>
              <a:buNone/>
            </a:pPr>
            <a:r>
              <a:rPr lang="fr-FR" sz="3600" b="1" i="0" dirty="0">
                <a:effectLst/>
                <a:latin typeface="Nunito" pitchFamily="2" charset="0"/>
              </a:rPr>
              <a:t>Code d'événement</a:t>
            </a:r>
          </a:p>
          <a:p>
            <a:pPr algn="ctr">
              <a:lnSpc>
                <a:spcPts val="3465"/>
              </a:lnSpc>
            </a:pPr>
            <a:r>
              <a:rPr lang="fr-FR" sz="3600" b="1" i="0" dirty="0" err="1">
                <a:effectLst/>
                <a:latin typeface="Nunito" pitchFamily="2" charset="0"/>
              </a:rPr>
              <a:t>PQHDLJ</a:t>
            </a:r>
            <a:endParaRPr lang="fr-FR" sz="3600" b="1" i="0" dirty="0">
              <a:effectLst/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9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C04EA-C163-642E-EC10-CFC175AB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4" y="127130"/>
            <a:ext cx="11788036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de la prise en soin des patients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2B90930-B384-83FB-EA97-BBD765AB3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790937"/>
              </p:ext>
            </p:extLst>
          </p:nvPr>
        </p:nvGraphicFramePr>
        <p:xfrm>
          <a:off x="201982" y="1177447"/>
          <a:ext cx="11788036" cy="512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29A9A5-3005-2185-2B41-DA18743D0494}"/>
              </a:ext>
            </a:extLst>
          </p:cNvPr>
          <p:cNvSpPr txBox="1"/>
          <p:nvPr/>
        </p:nvSpPr>
        <p:spPr>
          <a:xfrm>
            <a:off x="5999967" y="4676841"/>
            <a:ext cx="5862181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u="sng" dirty="0">
                <a:solidFill>
                  <a:srgbClr val="FF0000"/>
                </a:solidFill>
              </a:rPr>
              <a:t>Objectif : </a:t>
            </a:r>
          </a:p>
          <a:p>
            <a:pPr lvl="0" algn="ctr"/>
            <a:r>
              <a:rPr lang="fr-FR" sz="2800" b="1" dirty="0">
                <a:solidFill>
                  <a:srgbClr val="FF0000"/>
                </a:solidFill>
              </a:rPr>
              <a:t>Aider le patient à devenir autonome dans sa prise en charge</a:t>
            </a:r>
            <a:r>
              <a:rPr lang="fr-FR" sz="2800" b="1" u="sng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61A573-3C23-9A97-09A8-093EC7F17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01403"/>
            <a:ext cx="1882493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A1D23596-DF58-0FE9-FD4A-12A4E1933D61}"/>
              </a:ext>
            </a:extLst>
          </p:cNvPr>
          <p:cNvSpPr/>
          <p:nvPr/>
        </p:nvSpPr>
        <p:spPr>
          <a:xfrm>
            <a:off x="6688899" y="386856"/>
            <a:ext cx="4759890" cy="164783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D242C9-C46E-5BB6-A672-EAF7B94F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122" y="2624717"/>
            <a:ext cx="7946199" cy="1364261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quoi s’appuyer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A87DF9-7D08-584D-65C1-05919CD7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049" y="3551152"/>
            <a:ext cx="2416545" cy="2919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9035BD-C591-D92A-BFC6-E25220FB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8" y="128436"/>
            <a:ext cx="2008287" cy="24962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15FD97C-F1CE-6E93-E42B-962BDA964777}"/>
              </a:ext>
            </a:extLst>
          </p:cNvPr>
          <p:cNvSpPr txBox="1"/>
          <p:nvPr/>
        </p:nvSpPr>
        <p:spPr>
          <a:xfrm>
            <a:off x="6889316" y="1026106"/>
            <a:ext cx="4346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Les sciences infirmières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F85E139-0D09-02E3-FC30-9FABEA859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852" y="2624717"/>
            <a:ext cx="2659258" cy="36136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A7918F-8C48-3574-B8F3-EC01B258E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01403"/>
            <a:ext cx="1882493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DCC94C-3BDE-5B14-8B8C-2196FCCF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85"/>
            <a:ext cx="12192000" cy="64744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CB46606-1841-9EDB-5340-518379CD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195" y="6303142"/>
            <a:ext cx="1590805" cy="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1FA49-815F-8AC1-5F5B-2A266CEC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4" y="365125"/>
            <a:ext cx="11962356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suivi d’IPA avec les patients insuffisants cardiaque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85A6AEB-69FB-537D-F8EC-6509BCFCA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210488"/>
              </p:ext>
            </p:extLst>
          </p:nvPr>
        </p:nvGraphicFramePr>
        <p:xfrm>
          <a:off x="366038" y="2148732"/>
          <a:ext cx="11709051" cy="465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478C594-B7B2-DA02-6E67-E3ECC3461525}"/>
              </a:ext>
            </a:extLst>
          </p:cNvPr>
          <p:cNvSpPr txBox="1"/>
          <p:nvPr/>
        </p:nvSpPr>
        <p:spPr>
          <a:xfrm>
            <a:off x="2426569" y="3756114"/>
            <a:ext cx="271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Réadaptation cardiaque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BB55B1-CB41-43E7-01F7-D228A1DCE720}"/>
              </a:ext>
            </a:extLst>
          </p:cNvPr>
          <p:cNvSpPr txBox="1"/>
          <p:nvPr/>
        </p:nvSpPr>
        <p:spPr>
          <a:xfrm>
            <a:off x="366038" y="3879847"/>
            <a:ext cx="18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Hospitalisation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initiale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6226DE-9936-E301-9F35-F8E5C1FFB3B1}"/>
              </a:ext>
            </a:extLst>
          </p:cNvPr>
          <p:cNvSpPr txBox="1"/>
          <p:nvPr/>
        </p:nvSpPr>
        <p:spPr>
          <a:xfrm>
            <a:off x="366038" y="2625239"/>
            <a:ext cx="18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2060"/>
                </a:solidFill>
              </a:rPr>
              <a:t>1 ère rencontre </a:t>
            </a:r>
          </a:p>
          <a:p>
            <a:r>
              <a:rPr lang="fr-FR" i="1" dirty="0">
                <a:solidFill>
                  <a:srgbClr val="002060"/>
                </a:solidFill>
              </a:rPr>
              <a:t>avec le patient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735400-1AAD-9C3C-D643-C6AECF64C371}"/>
              </a:ext>
            </a:extLst>
          </p:cNvPr>
          <p:cNvSpPr txBox="1"/>
          <p:nvPr/>
        </p:nvSpPr>
        <p:spPr>
          <a:xfrm>
            <a:off x="319414" y="2148732"/>
            <a:ext cx="29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Cs IPA d’inclusion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80567E-3BDE-D1A3-3DCB-82E62DFCD07F}"/>
              </a:ext>
            </a:extLst>
          </p:cNvPr>
          <p:cNvSpPr txBox="1"/>
          <p:nvPr/>
        </p:nvSpPr>
        <p:spPr>
          <a:xfrm>
            <a:off x="1716066" y="4932527"/>
            <a:ext cx="184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Télésurveillance CardiAuvergne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C833F0-BB08-3EA0-9629-F49E77874EFE}"/>
              </a:ext>
            </a:extLst>
          </p:cNvPr>
          <p:cNvSpPr txBox="1"/>
          <p:nvPr/>
        </p:nvSpPr>
        <p:spPr>
          <a:xfrm>
            <a:off x="3933520" y="4193863"/>
            <a:ext cx="24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Retour à domicile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81C17A-DE77-EF4A-F4D0-C76663F4939F}"/>
              </a:ext>
            </a:extLst>
          </p:cNvPr>
          <p:cNvSpPr txBox="1"/>
          <p:nvPr/>
        </p:nvSpPr>
        <p:spPr>
          <a:xfrm>
            <a:off x="2636729" y="2128776"/>
            <a:ext cx="201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Organisation du </a:t>
            </a:r>
            <a:r>
              <a:rPr lang="fr-FR" b="1" dirty="0">
                <a:solidFill>
                  <a:srgbClr val="002060"/>
                </a:solidFill>
              </a:rPr>
              <a:t>suivi</a:t>
            </a:r>
            <a:r>
              <a:rPr lang="fr-FR" dirty="0">
                <a:solidFill>
                  <a:srgbClr val="002060"/>
                </a:solidFill>
              </a:rPr>
              <a:t> des différents RDV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40C98D-E56B-3918-00FA-B2CCDB431775}"/>
              </a:ext>
            </a:extLst>
          </p:cNvPr>
          <p:cNvSpPr txBox="1"/>
          <p:nvPr/>
        </p:nvSpPr>
        <p:spPr>
          <a:xfrm>
            <a:off x="6861131" y="3962757"/>
            <a:ext cx="331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Cs IPA de suivi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9805E3-C4CE-C865-26BA-CA4ADB0BF2A6}"/>
              </a:ext>
            </a:extLst>
          </p:cNvPr>
          <p:cNvSpPr txBox="1"/>
          <p:nvPr/>
        </p:nvSpPr>
        <p:spPr>
          <a:xfrm>
            <a:off x="9588673" y="3940780"/>
            <a:ext cx="201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HDJ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51A3604-C9AE-92F3-E254-FE1320D5231A}"/>
              </a:ext>
            </a:extLst>
          </p:cNvPr>
          <p:cNvSpPr txBox="1"/>
          <p:nvPr/>
        </p:nvSpPr>
        <p:spPr>
          <a:xfrm>
            <a:off x="10597018" y="3933299"/>
            <a:ext cx="201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Cs de suivi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8EF94D2-F189-347E-F9E7-4398ED8CE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6327" y="3085216"/>
            <a:ext cx="565527" cy="55607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9873B66-129A-D541-CABD-3B32F1BC70CF}"/>
              </a:ext>
            </a:extLst>
          </p:cNvPr>
          <p:cNvSpPr txBox="1"/>
          <p:nvPr/>
        </p:nvSpPr>
        <p:spPr>
          <a:xfrm>
            <a:off x="2538174" y="3041366"/>
            <a:ext cx="151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N° tel/mail IPA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2372D70-DA30-9C2D-0DD5-71BD2433B29A}"/>
              </a:ext>
            </a:extLst>
          </p:cNvPr>
          <p:cNvCxnSpPr>
            <a:cxnSpLocks/>
          </p:cNvCxnSpPr>
          <p:nvPr/>
        </p:nvCxnSpPr>
        <p:spPr>
          <a:xfrm>
            <a:off x="3557392" y="3558337"/>
            <a:ext cx="8288816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0BFE42A7-DB94-6661-7665-72675F5B2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31" y="5104065"/>
            <a:ext cx="2727542" cy="14466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3262048-7F3F-10C9-D937-8474CA306E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1965" y="5598814"/>
            <a:ext cx="862724" cy="9819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F8F7C7-3378-BCE0-8221-7BE1CA4AD7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9507" y="6163641"/>
            <a:ext cx="1882493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5A2C6-53DA-27A9-BCBC-C9A9516C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0" y="189760"/>
            <a:ext cx="11850666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Notions fondamentales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8F7F8-0C44-5FBD-E00C-4AB3A85C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18" y="194112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Font typeface="Symbol" panose="05050102010706020507" pitchFamily="18" charset="2"/>
              <a:buChar char="©"/>
            </a:pPr>
            <a:r>
              <a:rPr lang="fr-FR" dirty="0">
                <a:solidFill>
                  <a:srgbClr val="002060"/>
                </a:solidFill>
              </a:rPr>
              <a:t>ECOUTER, EXPLIQUER, ACCOMPAGNER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©"/>
            </a:pPr>
            <a:endParaRPr lang="en-US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buFont typeface="Symbol" panose="05050102010706020507" pitchFamily="18" charset="2"/>
              <a:buChar char="©"/>
            </a:pPr>
            <a:r>
              <a:rPr lang="fr-FR" dirty="0">
                <a:solidFill>
                  <a:srgbClr val="002060"/>
                </a:solidFill>
              </a:rPr>
              <a:t>Relation de confiance</a:t>
            </a:r>
          </a:p>
          <a:p>
            <a:pPr marL="0" lvl="0" indent="0">
              <a:lnSpc>
                <a:spcPct val="100000"/>
              </a:lnSpc>
              <a:buNone/>
            </a:pPr>
            <a:endParaRPr lang="fr-FR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buFont typeface="Symbol" panose="05050102010706020507" pitchFamily="18" charset="2"/>
              <a:buChar char="©"/>
            </a:pPr>
            <a:r>
              <a:rPr lang="fr-FR" dirty="0">
                <a:solidFill>
                  <a:srgbClr val="002060"/>
                </a:solidFill>
              </a:rPr>
              <a:t>Empathie / </a:t>
            </a:r>
            <a:r>
              <a:rPr lang="fr-FR" strike="sngStrike" dirty="0">
                <a:solidFill>
                  <a:srgbClr val="002060"/>
                </a:solidFill>
              </a:rPr>
              <a:t>sympathie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trike="sngStrike" dirty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buFont typeface="Symbol" panose="05050102010706020507" pitchFamily="18" charset="2"/>
              <a:buChar char="©"/>
            </a:pPr>
            <a:r>
              <a:rPr lang="fr-FR" dirty="0">
                <a:solidFill>
                  <a:srgbClr val="002060"/>
                </a:solidFill>
              </a:rPr>
              <a:t>Gérer ses émotions, soutenir émotionnellement</a:t>
            </a:r>
          </a:p>
          <a:p>
            <a:pPr lvl="0">
              <a:lnSpc>
                <a:spcPct val="100000"/>
              </a:lnSpc>
              <a:buFont typeface="Symbol" panose="05050102010706020507" pitchFamily="18" charset="2"/>
              <a:buChar char="©"/>
            </a:pPr>
            <a:endParaRPr lang="fr-FR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fr-FR" b="1" dirty="0"/>
          </a:p>
          <a:p>
            <a:pPr lvl="0">
              <a:lnSpc>
                <a:spcPct val="100000"/>
              </a:lnSpc>
            </a:pPr>
            <a:endParaRPr lang="en-US" b="1" dirty="0"/>
          </a:p>
          <a:p>
            <a:endParaRPr lang="en-US" b="1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C09E41-E3AA-6E92-7029-0651D884E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1403"/>
            <a:ext cx="1882493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4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FAD82-2BCC-E87E-E3E5-1C6C9669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7" y="488515"/>
            <a:ext cx="11511419" cy="5688448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002060"/>
                </a:solidFill>
              </a:rPr>
              <a:t>Toujours comprendre que les objectifs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002060"/>
                </a:solidFill>
              </a:rPr>
              <a:t>patients ≠ soignants</a:t>
            </a:r>
          </a:p>
          <a:p>
            <a:pPr>
              <a:buFont typeface="Symbol" panose="05050102010706020507" pitchFamily="18" charset="2"/>
              <a:buChar char="©"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u="sng" dirty="0">
                <a:solidFill>
                  <a:srgbClr val="002060"/>
                </a:solidFill>
              </a:rPr>
              <a:t>Utiliser : </a:t>
            </a:r>
          </a:p>
          <a:p>
            <a:pPr lvl="1">
              <a:buFont typeface="Symbol" panose="05050102010706020507" pitchFamily="18" charset="2"/>
              <a:buChar char="©"/>
            </a:pPr>
            <a:r>
              <a:rPr lang="fr-FR" sz="2800" dirty="0">
                <a:solidFill>
                  <a:srgbClr val="002060"/>
                </a:solidFill>
              </a:rPr>
              <a:t> la communication positive </a:t>
            </a:r>
          </a:p>
          <a:p>
            <a:pPr lvl="1">
              <a:buFont typeface="Symbol" panose="05050102010706020507" pitchFamily="18" charset="2"/>
              <a:buChar char="©"/>
            </a:pPr>
            <a:r>
              <a:rPr lang="fr-FR" sz="2800" dirty="0">
                <a:solidFill>
                  <a:srgbClr val="002060"/>
                </a:solidFill>
              </a:rPr>
              <a:t> l’écoute active</a:t>
            </a:r>
            <a:endParaRPr lang="en-US" sz="2800" dirty="0">
              <a:solidFill>
                <a:srgbClr val="002060"/>
              </a:solidFill>
            </a:endParaRPr>
          </a:p>
          <a:p>
            <a:pPr lvl="1">
              <a:buFont typeface="Symbol" panose="05050102010706020507" pitchFamily="18" charset="2"/>
              <a:buChar char="©"/>
            </a:pPr>
            <a:r>
              <a:rPr lang="fr-FR" sz="2800" dirty="0">
                <a:solidFill>
                  <a:srgbClr val="002060"/>
                </a:solidFill>
              </a:rPr>
              <a:t> La cohérence cardiaque</a:t>
            </a:r>
          </a:p>
          <a:p>
            <a:pPr lvl="1">
              <a:buFont typeface="Symbol" panose="05050102010706020507" pitchFamily="18" charset="2"/>
              <a:buChar char="©"/>
            </a:pPr>
            <a:r>
              <a:rPr lang="fr-FR" sz="2800" dirty="0">
                <a:solidFill>
                  <a:srgbClr val="002060"/>
                </a:solidFill>
              </a:rPr>
              <a:t> Gérer son planning</a:t>
            </a:r>
          </a:p>
          <a:p>
            <a:pPr lvl="1">
              <a:buFont typeface="Symbol" panose="05050102010706020507" pitchFamily="18" charset="2"/>
              <a:buChar char="©"/>
            </a:pPr>
            <a:r>
              <a:rPr lang="fr-FR" sz="2800" dirty="0">
                <a:solidFill>
                  <a:srgbClr val="002060"/>
                </a:solidFill>
              </a:rPr>
              <a:t> Prendre en compte l’aidant ou son entourage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C2C86E-A7D4-95FC-5CD0-AED40FEB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1403"/>
            <a:ext cx="1882493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Grand écran</PresentationFormat>
  <Paragraphs>65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Nunito</vt:lpstr>
      <vt:lpstr>Symbol</vt:lpstr>
      <vt:lpstr>Thème Office</vt:lpstr>
      <vt:lpstr>Présentation PowerPoint</vt:lpstr>
      <vt:lpstr>Assurer l’accompagnement thérapeutique, solutions innovantes :</vt:lpstr>
      <vt:lpstr>Pour vous qu’est ce que l’accompagnement thérapeutique en PRESENTIEL ?</vt:lpstr>
      <vt:lpstr>Evolution de la prise en soin des patients</vt:lpstr>
      <vt:lpstr>Sur quoi s’appuyer ?</vt:lpstr>
      <vt:lpstr>Présentation PowerPoint</vt:lpstr>
      <vt:lpstr>Mon suivi d’IPA avec les patients insuffisants cardiaque</vt:lpstr>
      <vt:lpstr>Notions fondamentales</vt:lpstr>
      <vt:lpstr>Présentation PowerPoint</vt:lpstr>
      <vt:lpstr>Présentation PowerPoint</vt:lpstr>
      <vt:lpstr>TAKE HOME MESSAGES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Laroche</dc:creator>
  <cp:lastModifiedBy>Sarah Laroche</cp:lastModifiedBy>
  <cp:revision>19</cp:revision>
  <dcterms:created xsi:type="dcterms:W3CDTF">2025-05-24T08:01:26Z</dcterms:created>
  <dcterms:modified xsi:type="dcterms:W3CDTF">2025-06-10T21:07:26Z</dcterms:modified>
</cp:coreProperties>
</file>