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86" r:id="rId2"/>
    <p:sldId id="834" r:id="rId3"/>
    <p:sldId id="265" r:id="rId4"/>
    <p:sldId id="840" r:id="rId5"/>
    <p:sldId id="841" r:id="rId6"/>
    <p:sldId id="844" r:id="rId7"/>
    <p:sldId id="842" r:id="rId8"/>
    <p:sldId id="875" r:id="rId9"/>
    <p:sldId id="858" r:id="rId10"/>
    <p:sldId id="874" r:id="rId11"/>
    <p:sldId id="876" r:id="rId12"/>
    <p:sldId id="845" r:id="rId13"/>
    <p:sldId id="877" r:id="rId14"/>
    <p:sldId id="846" r:id="rId15"/>
    <p:sldId id="878" r:id="rId16"/>
    <p:sldId id="848" r:id="rId17"/>
    <p:sldId id="849" r:id="rId18"/>
    <p:sldId id="847" r:id="rId19"/>
    <p:sldId id="851" r:id="rId20"/>
    <p:sldId id="852" r:id="rId21"/>
    <p:sldId id="850" r:id="rId22"/>
    <p:sldId id="854" r:id="rId23"/>
    <p:sldId id="853" r:id="rId24"/>
    <p:sldId id="855" r:id="rId25"/>
    <p:sldId id="856" r:id="rId26"/>
    <p:sldId id="861" r:id="rId27"/>
    <p:sldId id="862" r:id="rId28"/>
    <p:sldId id="857" r:id="rId29"/>
    <p:sldId id="859" r:id="rId30"/>
    <p:sldId id="860" r:id="rId31"/>
    <p:sldId id="863" r:id="rId32"/>
    <p:sldId id="870" r:id="rId33"/>
    <p:sldId id="879" r:id="rId34"/>
    <p:sldId id="871" r:id="rId35"/>
    <p:sldId id="872" r:id="rId36"/>
    <p:sldId id="869" r:id="rId37"/>
    <p:sldId id="867" r:id="rId38"/>
    <p:sldId id="868" r:id="rId39"/>
    <p:sldId id="864" r:id="rId40"/>
    <p:sldId id="865" r:id="rId41"/>
    <p:sldId id="866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0"/>
    <a:srgbClr val="E9596C"/>
    <a:srgbClr val="CF85BD"/>
    <a:srgbClr val="98C0DA"/>
    <a:srgbClr val="293241"/>
    <a:srgbClr val="3C5B80"/>
    <a:srgbClr val="97C0D9"/>
    <a:srgbClr val="DDECFF"/>
    <a:srgbClr val="C04F14"/>
    <a:srgbClr val="324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2"/>
    <p:restoredTop sz="93465"/>
  </p:normalViewPr>
  <p:slideViewPr>
    <p:cSldViewPr snapToGrid="0">
      <p:cViewPr>
        <p:scale>
          <a:sx n="104" d="100"/>
          <a:sy n="104" d="100"/>
        </p:scale>
        <p:origin x="4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4912D-432C-D442-A7FA-29A5E39D8EB7}" type="datetimeFigureOut">
              <a:rPr lang="fr-FR" smtClean="0"/>
              <a:t>12/06/2025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4F6D-8251-3144-BC24-3E76735A24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4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421E1-6BDF-8E4A-9136-B8ED0C16776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06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434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976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05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37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62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75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B3B0D-AC8C-9E32-6AD3-B9129E9F3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A039141-453D-CF26-FF7C-9A2F1E1FA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8E1B3C-5AA6-6910-056A-456876112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3EBE98-209F-B2F0-10C3-B2C858E6B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12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6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28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Contexte d’alcoolisation = facteur de risque d’arythmie dans le </a:t>
            </a:r>
            <a:r>
              <a:rPr lang="fr-FR" dirty="0" err="1"/>
              <a:t>Brugada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614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28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64F6D-8251-3144-BC24-3E76735A247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06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28D2B745-38D5-FD2E-2FE8-812EB1E76D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715250" cy="64135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C7DD376-9473-7845-64BF-CF4512C0B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7079" y="2543968"/>
            <a:ext cx="8510392" cy="1325563"/>
          </a:xfrm>
          <a:solidFill>
            <a:srgbClr val="DDEC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185738" indent="0">
              <a:tabLst/>
              <a:defRPr sz="3600" b="0" i="0">
                <a:solidFill>
                  <a:srgbClr val="324963"/>
                </a:solidFill>
                <a:latin typeface="Aptos Light" panose="020B00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975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035445-7F68-80C6-4D05-FE8E8C14B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1A0662-BD22-D8CB-9A35-BF61757B5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29A909-71AB-587C-8C94-82010D118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195879-3EC3-81FF-95AB-1F406203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B61E64-BF6B-6AA2-01C4-160CD44B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6B17F-FF0C-3866-DC8F-9AE229A5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292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6CB4B-08B5-7869-883A-29F750F4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254EC35-364E-E949-04C3-085D91064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24BC79-17C6-82BE-B340-4C3B108B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DBD767-C7B0-4DC7-0F7F-3A0EF881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3B21D5-F5C8-D607-21F2-161FF0A7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66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6BDAC45-FD1E-0537-9A90-7D7255B70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A83A7D-0CCF-9CD3-B111-C73A83DAE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7F43E6-ACDC-5AC9-BF9F-33298944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64B52F-249E-FC08-4611-39F0206B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9B631E-D8F8-A0F4-6EE3-8C37502E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717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5" descr="Une image contenant herbe, extérieur, ciel, arbre&#10;&#10;Description générée automatiquement">
            <a:extLst>
              <a:ext uri="{FF2B5EF4-FFF2-40B4-BE49-F238E27FC236}">
                <a16:creationId xmlns:a16="http://schemas.microsoft.com/office/drawing/2014/main" id="{1FC526D6-A047-E5F8-9F0C-55FE97268006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l="15397" r="153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AEEBAA-6E40-9094-1519-4040D2A6B4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223CD60-BAE2-5DA5-10A7-A3DD29194F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8176" y="3429000"/>
            <a:ext cx="8955648" cy="2173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FR" sz="4000" spc="300"/>
              <a:t>Cliquez pour modifier les styles du texte du masque</a:t>
            </a:r>
          </a:p>
          <a:p>
            <a:pPr marL="0" lvl="1" indent="0" algn="ctr">
              <a:buNone/>
            </a:pPr>
            <a:r>
              <a:rPr lang="fr-FR" sz="4000" spc="300"/>
              <a:t>Deuxième niveau</a:t>
            </a:r>
          </a:p>
          <a:p>
            <a:pPr marL="0" lvl="2" indent="0" algn="ctr">
              <a:buNone/>
            </a:pPr>
            <a:r>
              <a:rPr lang="fr-FR" sz="4000" spc="30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96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8BAD6C-4F61-36B5-91ED-FD6A5A81D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8" y="4886"/>
            <a:ext cx="11977992" cy="876301"/>
          </a:xfrm>
          <a:prstGeom prst="rect">
            <a:avLst/>
          </a:prstGeom>
          <a:solidFill>
            <a:srgbClr val="32496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marL="90488" indent="-25400">
              <a:tabLst/>
              <a:defRPr sz="3600" b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FEC977-E8B5-B18A-FB12-C066715B1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460500"/>
            <a:ext cx="11658600" cy="4351338"/>
          </a:xfrm>
        </p:spPr>
        <p:txBody>
          <a:bodyPr/>
          <a:lstStyle>
            <a:lvl1pPr marL="452438" indent="-452438">
              <a:lnSpc>
                <a:spcPct val="120000"/>
              </a:lnSpc>
              <a:buFont typeface="Police système Courant"/>
              <a:buChar char="⎼"/>
              <a:tabLst/>
              <a:defRPr sz="2000"/>
            </a:lvl1pPr>
            <a:lvl2pPr>
              <a:lnSpc>
                <a:spcPct val="120000"/>
              </a:lnSpc>
              <a:defRPr sz="2000"/>
            </a:lvl2pPr>
            <a:lvl3pPr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2000"/>
            </a:lvl4pPr>
            <a:lvl5pPr>
              <a:lnSpc>
                <a:spcPct val="120000"/>
              </a:lnSpc>
              <a:defRPr sz="20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5A9A11A-7A0A-1B97-A912-2B689BDB4F93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b="1" i="1" cap="small" spc="100" baseline="0" smtClean="0">
                            <a:solidFill>
                              <a:srgbClr val="32496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MASTER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CLASS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MORT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SUBITE</m:t>
                        </m:r>
                      </m:e>
                    </m:d>
                  </m:oMath>
                </a14:m>
                <a:r>
                  <a:rPr lang="fr-FR" sz="1400" b="1" i="0" spc="100" baseline="0" dirty="0">
                    <a:solidFill>
                      <a:srgbClr val="324963"/>
                    </a:solidFill>
                    <a:latin typeface="Aptos Display" panose="020B0004020202020204" pitchFamily="34" charset="0"/>
                  </a:rPr>
                  <a:t> </a:t>
                </a:r>
                <a:r>
                  <a:rPr lang="fr-FR" sz="1400" b="0" i="1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BRUGADA</a:t>
                </a:r>
                <a:r>
                  <a:rPr lang="fr-FR" sz="1400" b="0" i="1" kern="1200" cap="small" spc="200" baseline="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 - REPOLARISATION PRECOCE – STRATIFICATION DU RISQUE</a:t>
                </a:r>
                <a:endParaRPr lang="fr-FR" sz="1400" b="0" i="0" spc="200" dirty="0">
                  <a:solidFill>
                    <a:srgbClr val="324963"/>
                  </a:solidFill>
                  <a:latin typeface="Aptos Light" panose="020B000402020202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5A9A11A-7A0A-1B97-A912-2B689BDB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blipFill>
                <a:blip r:embed="rId2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9568C6A0-874C-0ACD-1618-9E6C31F9C170}"/>
              </a:ext>
            </a:extLst>
          </p:cNvPr>
          <p:cNvSpPr txBox="1">
            <a:spLocks/>
          </p:cNvSpPr>
          <p:nvPr userDrawn="1"/>
        </p:nvSpPr>
        <p:spPr>
          <a:xfrm>
            <a:off x="10845800" y="6429600"/>
            <a:ext cx="1346200" cy="428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CD83B9-C491-0844-82D2-2BB08D5B759D}" type="slidenum">
              <a:rPr lang="fr-FR" sz="1600" b="1" smtClean="0"/>
              <a:pPr/>
              <a:t>‹N°›</a:t>
            </a:fld>
            <a:endParaRPr lang="fr-FR" b="1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CED0A14-0429-5222-767B-732BC7BFD4A7}"/>
              </a:ext>
            </a:extLst>
          </p:cNvPr>
          <p:cNvCxnSpPr>
            <a:cxnSpLocks/>
          </p:cNvCxnSpPr>
          <p:nvPr userDrawn="1"/>
        </p:nvCxnSpPr>
        <p:spPr>
          <a:xfrm>
            <a:off x="-1" y="6429600"/>
            <a:ext cx="1219200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E6F8FF2D-7EB9-01C4-8C51-A8885BEA2437}"/>
              </a:ext>
            </a:extLst>
          </p:cNvPr>
          <p:cNvSpPr txBox="1">
            <a:spLocks/>
          </p:cNvSpPr>
          <p:nvPr userDrawn="1"/>
        </p:nvSpPr>
        <p:spPr>
          <a:xfrm>
            <a:off x="-1" y="4886"/>
            <a:ext cx="214009" cy="87630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18732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600" b="1" kern="12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77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510F6-62CD-F996-F633-0CA7E72E7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0C9353-8E9D-DA87-11A0-0F72E0F8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63674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8A9A0-E5BB-FBA0-1524-C39A524B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E5C6F5-66E5-DAC6-67D0-80BEDC3A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E25FA3-FBDF-FDF1-1283-5C8F7283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21FA2A-1579-6EFF-70E3-BB401F6E1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E299C-7370-3E81-AF69-D38D988F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94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6FA7AD-58E3-19CF-6A08-88B1A9B9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C3C199-30BC-C3A6-DFE1-AB8328E4F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0ED123-C6B1-59DF-516D-8CFDCD2EF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BBE4A0-9C33-FF47-EB4D-8FE8EB2F3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BCCDF4-EF96-483C-6C53-AF36AD53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AAA7FB-60B8-5276-C5DB-571F21D3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00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6F39D-438C-7420-053C-C5591135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11B3E-0EFF-AE0F-96D2-98692F2DF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41776E-64A0-2D5A-D8BC-E4E828BBF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445F404-35F1-CA89-D25E-2E93FA24E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83935F8-104A-EBA6-CBCC-7B627E4F5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805A2D-A6CC-ACE3-4648-7E65CF20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10F056-DCD4-C3ED-5350-3FD67EBED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764506-7500-99F5-59E7-4CDAF3B87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34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2642CC4-D7CF-93EE-433A-8A47BD6E4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8" y="4886"/>
            <a:ext cx="11977992" cy="876301"/>
          </a:xfrm>
          <a:prstGeom prst="rect">
            <a:avLst/>
          </a:prstGeom>
          <a:solidFill>
            <a:srgbClr val="324963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 marL="90488" indent="-25400">
              <a:tabLst/>
              <a:defRPr sz="3600" b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7749303-BB38-D6D9-7EBB-9A7822178683}"/>
              </a:ext>
            </a:extLst>
          </p:cNvPr>
          <p:cNvSpPr txBox="1">
            <a:spLocks/>
          </p:cNvSpPr>
          <p:nvPr userDrawn="1"/>
        </p:nvSpPr>
        <p:spPr>
          <a:xfrm>
            <a:off x="-1" y="4886"/>
            <a:ext cx="214009" cy="876301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18732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600" b="1" kern="12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038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4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A593D7-88B5-CEA1-7440-7B1B5602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AD9BD-E3AB-1F6D-E9CC-4BCC71F3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128936-EAA1-0B5C-94BA-88C713AFE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7748E2-4F5E-4198-1BAD-25AEC16A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54EC9F-F6E7-C10D-D291-A613A10D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529AE-B1D8-0915-DF30-DD19B9C4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CD83B9-C491-0844-82D2-2BB08D5B75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73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7973CF-CA6D-6320-5B59-9ED2D4C5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85A4A-53B8-A123-14B0-A42065A34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B977D2-A684-FA27-1A43-A6D8DD16C3DA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400" b="1" i="1" cap="small" spc="100" baseline="0" smtClean="0">
                            <a:solidFill>
                              <a:srgbClr val="32496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MASTER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CLASS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MORT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i="0" cap="small" spc="100" baseline="0" dirty="0" smtClean="0">
                            <a:solidFill>
                              <a:srgbClr val="324963"/>
                            </a:solidFill>
                            <a:latin typeface="Aptos Display" panose="020B0004020202020204" pitchFamily="34" charset="0"/>
                          </a:rPr>
                          <m:t>SUBITE</m:t>
                        </m:r>
                      </m:e>
                    </m:d>
                  </m:oMath>
                </a14:m>
                <a:r>
                  <a:rPr lang="fr-FR" sz="1400" b="1" i="0" spc="100" baseline="0" dirty="0">
                    <a:solidFill>
                      <a:srgbClr val="324963"/>
                    </a:solidFill>
                    <a:latin typeface="Aptos Display" panose="020B0004020202020204" pitchFamily="34" charset="0"/>
                  </a:rPr>
                  <a:t> </a:t>
                </a:r>
                <a:r>
                  <a:rPr lang="fr-FR" sz="1400" b="0" i="1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Ablation d’arythmies ventriculaires - Pour qui ? </a:t>
                </a:r>
                <a:r>
                  <a:rPr lang="fr-FR" sz="1200" b="0" i="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│</a:t>
                </a:r>
                <a:r>
                  <a:rPr lang="fr-FR" sz="1400" b="0" i="0" kern="1200" cap="small" spc="200" dirty="0">
                    <a:solidFill>
                      <a:srgbClr val="324963"/>
                    </a:solidFill>
                    <a:latin typeface="Aptos Light" panose="020B0004020202020204" pitchFamily="34" charset="0"/>
                    <a:ea typeface="+mn-ea"/>
                    <a:cs typeface="+mn-cs"/>
                  </a:rPr>
                  <a:t> </a:t>
                </a:r>
                <a:r>
                  <a:rPr lang="fr-FR" sz="1200" b="0" i="0" spc="200" dirty="0">
                    <a:solidFill>
                      <a:srgbClr val="324963"/>
                    </a:solidFill>
                    <a:latin typeface="Aptos Light" panose="020B0004020202020204" pitchFamily="34" charset="0"/>
                  </a:rPr>
                  <a:t>12 juin 2025</a:t>
                </a:r>
                <a:endParaRPr lang="fr-FR" sz="1400" b="0" i="0" spc="200" dirty="0">
                  <a:solidFill>
                    <a:srgbClr val="324963"/>
                  </a:solidFill>
                  <a:latin typeface="Aptos Light" panose="020B0004020202020204" pitchFamily="34" charset="0"/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B977D2-A684-FA27-1A43-A6D8DD16C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-1" y="6488111"/>
                <a:ext cx="10756899" cy="307777"/>
              </a:xfrm>
              <a:prstGeom prst="rect">
                <a:avLst/>
              </a:prstGeom>
              <a:blipFill>
                <a:blip r:embed="rId15"/>
                <a:stretch>
                  <a:fillRect b="-1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B699EB9-7991-3B18-683E-D2C038FF21D2}"/>
              </a:ext>
            </a:extLst>
          </p:cNvPr>
          <p:cNvSpPr txBox="1">
            <a:spLocks/>
          </p:cNvSpPr>
          <p:nvPr userDrawn="1"/>
        </p:nvSpPr>
        <p:spPr>
          <a:xfrm>
            <a:off x="10845800" y="6429600"/>
            <a:ext cx="1346200" cy="428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CD83B9-C491-0844-82D2-2BB08D5B75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3C77415-142A-B3E8-23E7-70DE899E89EF}"/>
              </a:ext>
            </a:extLst>
          </p:cNvPr>
          <p:cNvCxnSpPr>
            <a:cxnSpLocks/>
          </p:cNvCxnSpPr>
          <p:nvPr userDrawn="1"/>
        </p:nvCxnSpPr>
        <p:spPr>
          <a:xfrm>
            <a:off x="-1" y="6429600"/>
            <a:ext cx="1219200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09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FB38F88-F9EC-07A0-7F0A-DB57B7B62E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158"/>
            <a:ext cx="12300016" cy="709923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2CCB721-43EA-F685-626F-83EE9F8CD719}"/>
              </a:ext>
            </a:extLst>
          </p:cNvPr>
          <p:cNvSpPr txBox="1">
            <a:spLocks/>
          </p:cNvSpPr>
          <p:nvPr/>
        </p:nvSpPr>
        <p:spPr>
          <a:xfrm>
            <a:off x="0" y="2370178"/>
            <a:ext cx="12192000" cy="1655762"/>
          </a:xfrm>
          <a:prstGeom prst="rect">
            <a:avLst/>
          </a:prstGeom>
          <a:solidFill>
            <a:srgbClr val="324963">
              <a:alpha val="66216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 Light" panose="020B0004020202020204" pitchFamily="34" charset="0"/>
              </a:rPr>
              <a:t>Syndrome de </a:t>
            </a:r>
            <a:r>
              <a:rPr lang="fr-FR" sz="4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 Light" panose="020B0004020202020204" pitchFamily="34" charset="0"/>
              </a:rPr>
              <a:t>Brugada</a:t>
            </a:r>
            <a:r>
              <a:rPr lang="fr-FR" sz="4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 Light" panose="020B0004020202020204" pitchFamily="34" charset="0"/>
              </a:rPr>
              <a:t>, repolarisation précoce</a:t>
            </a:r>
          </a:p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ptos Light" panose="020B0004020202020204" pitchFamily="34" charset="0"/>
              </a:rPr>
              <a:t>Risque de mort subite, tests médicamenteux</a:t>
            </a:r>
            <a:endParaRPr lang="fr-FR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0CBE174B-C5F9-486E-293A-F746176836D8}"/>
              </a:ext>
            </a:extLst>
          </p:cNvPr>
          <p:cNvSpPr txBox="1">
            <a:spLocks/>
          </p:cNvSpPr>
          <p:nvPr/>
        </p:nvSpPr>
        <p:spPr>
          <a:xfrm>
            <a:off x="486032" y="4326144"/>
            <a:ext cx="11219935" cy="2383580"/>
          </a:xfrm>
          <a:prstGeom prst="rect">
            <a:avLst/>
          </a:prstGeom>
          <a:solidFill>
            <a:schemeClr val="tx1">
              <a:lumMod val="50000"/>
              <a:lumOff val="50000"/>
              <a:alpha val="62121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bg1"/>
                </a:solidFill>
              </a:rPr>
              <a:t>–   13 juin 2025   –</a:t>
            </a:r>
          </a:p>
          <a:p>
            <a:pPr marL="0" indent="0" algn="ctr">
              <a:buNone/>
            </a:pPr>
            <a:endParaRPr lang="fr-FR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chemeClr val="bg1"/>
                </a:solidFill>
              </a:rPr>
              <a:t>Dr. SACRISTAN Benjamin</a:t>
            </a:r>
          </a:p>
          <a:p>
            <a:pPr marL="0" indent="0" algn="ctr">
              <a:buNone/>
            </a:pPr>
            <a:r>
              <a:rPr lang="fr-FR" sz="1600" spc="100" dirty="0">
                <a:solidFill>
                  <a:schemeClr val="bg1"/>
                </a:solidFill>
                <a:latin typeface="Aptos Light" panose="020B0004020202020204" pitchFamily="34" charset="0"/>
              </a:rPr>
              <a:t>SERVICE D’ÉLECTROPHYSIOLOGIE ET STIMULATION CARDIAQUE – Pr. BORDACHAR </a:t>
            </a:r>
          </a:p>
          <a:p>
            <a:pPr marL="0" indent="0" algn="ctr">
              <a:buNone/>
            </a:pPr>
            <a:r>
              <a:rPr lang="fr-FR" sz="1600" b="1" spc="100" dirty="0">
                <a:solidFill>
                  <a:schemeClr val="bg1"/>
                </a:solidFill>
              </a:rPr>
              <a:t>CHU BORDEAUX &amp; IHU LIRYC</a:t>
            </a:r>
          </a:p>
        </p:txBody>
      </p:sp>
    </p:spTree>
    <p:extLst>
      <p:ext uri="{BB962C8B-B14F-4D97-AF65-F5344CB8AC3E}">
        <p14:creationId xmlns:p14="http://schemas.microsoft.com/office/powerpoint/2010/main" val="3060314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F5ED9D-6D95-5F0E-FDAA-9DAD5FCE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SCORE DE RISQUE (SIEIRA ET AL. 2017)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3424D9-7361-6FAA-E976-33EDC88A9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" y="1129504"/>
            <a:ext cx="7226808" cy="5184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0B10F4-A740-CE6D-4306-33513F7E2026}"/>
              </a:ext>
            </a:extLst>
          </p:cNvPr>
          <p:cNvSpPr txBox="1"/>
          <p:nvPr/>
        </p:nvSpPr>
        <p:spPr>
          <a:xfrm>
            <a:off x="7718065" y="3105834"/>
            <a:ext cx="4108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SCORE &gt; 2 : probabilité d’événement à 5 ans  - </a:t>
            </a:r>
            <a:r>
              <a:rPr lang="fr-FR" b="1" dirty="0"/>
              <a:t>9.2% </a:t>
            </a:r>
          </a:p>
        </p:txBody>
      </p:sp>
    </p:spTree>
    <p:extLst>
      <p:ext uri="{BB962C8B-B14F-4D97-AF65-F5344CB8AC3E}">
        <p14:creationId xmlns:p14="http://schemas.microsoft.com/office/powerpoint/2010/main" val="1146128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4F9B03-9AB3-5F77-7FF1-CAB572F3C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DES FACTEURS DE RISQUE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34CFA8-6B5C-A01A-5E16-CCFC372E2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349" y="1460500"/>
            <a:ext cx="10313902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910EDE-48CB-C2FF-C608-788A1684A35C}"/>
              </a:ext>
            </a:extLst>
          </p:cNvPr>
          <p:cNvSpPr txBox="1"/>
          <p:nvPr/>
        </p:nvSpPr>
        <p:spPr>
          <a:xfrm>
            <a:off x="10526751" y="6021819"/>
            <a:ext cx="10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V. Probst</a:t>
            </a:r>
          </a:p>
        </p:txBody>
      </p:sp>
    </p:spTree>
    <p:extLst>
      <p:ext uri="{BB962C8B-B14F-4D97-AF65-F5344CB8AC3E}">
        <p14:creationId xmlns:p14="http://schemas.microsoft.com/office/powerpoint/2010/main" val="293580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3DD02-C446-60DE-2E36-4422E92D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A4360-B8FA-7D72-2619-0D7B86F93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/>
              <a:t>Patient de 35 ans, ECG à titre systématique</a:t>
            </a:r>
          </a:p>
          <a:p>
            <a:endParaRPr lang="fr-FR" dirty="0"/>
          </a:p>
          <a:p>
            <a:pPr>
              <a:buFont typeface="Wingdings" pitchFamily="2" charset="2"/>
              <a:buChar char="Ø"/>
            </a:pPr>
            <a:r>
              <a:rPr lang="fr-FR" dirty="0"/>
              <a:t>Pas de cardiopathie structurelle </a:t>
            </a:r>
          </a:p>
        </p:txBody>
      </p:sp>
    </p:spTree>
    <p:extLst>
      <p:ext uri="{BB962C8B-B14F-4D97-AF65-F5344CB8AC3E}">
        <p14:creationId xmlns:p14="http://schemas.microsoft.com/office/powerpoint/2010/main" val="368508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74FC0-E66D-8A4A-7DA8-A6A847D6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#1 - ELECTROCARDIOGRAMME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B81D50-EE81-DF14-12FD-35ABA714C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955C0B-5EA4-E68C-7C43-655C9F24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78" y="1158925"/>
            <a:ext cx="9792043" cy="515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FB763-4CC9-4B15-FF22-62C0C718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#1 - ELECTROCARDIOGRAMME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14A6F2-B98F-BE34-5781-7556E8EEB8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3107"/>
          <a:stretch>
            <a:fillRect/>
          </a:stretch>
        </p:blipFill>
        <p:spPr>
          <a:xfrm>
            <a:off x="1023113" y="948094"/>
            <a:ext cx="10265571" cy="53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48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AB38A-E9F9-5FDD-20F8-5B22E169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#1 - EEP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0CA218-C320-D13A-072A-F0FA96016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645" y="1111348"/>
            <a:ext cx="8960709" cy="52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E3DCF-550F-A486-1010-1517C57B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B3B1DE-6F9A-CD74-666D-BAF946FCE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EEP: Induction de TV polymorphe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Au vu des caractéristiques ECG (ESV, association avec repolarisation précoce) et l’EEP, décision d’implantation d’un DAI en prévention primaire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Mutation SCN5A retrouvée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7 ans après implantation…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265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2700FB1-6886-42CB-C121-D070F9CF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6" y="1370006"/>
            <a:ext cx="4602232" cy="4009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7116ED-6F97-E8FA-8557-FF9D3EDD7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4A92EF-4442-B28A-01E0-6B9B514A7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648" y="1370006"/>
            <a:ext cx="5768328" cy="41179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30F63F-44C3-1EAE-FDB5-67D8120E786E}"/>
              </a:ext>
            </a:extLst>
          </p:cNvPr>
          <p:cNvSpPr txBox="1"/>
          <p:nvPr/>
        </p:nvSpPr>
        <p:spPr>
          <a:xfrm>
            <a:off x="1616251" y="5589842"/>
            <a:ext cx="252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FV non soutenue (2020)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78B7A6-D911-61E5-96E0-4E4EF67B0209}"/>
              </a:ext>
            </a:extLst>
          </p:cNvPr>
          <p:cNvSpPr txBox="1"/>
          <p:nvPr/>
        </p:nvSpPr>
        <p:spPr>
          <a:xfrm>
            <a:off x="7468770" y="5607480"/>
            <a:ext cx="208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FV  choquée (2024)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2E475-9DED-C796-D1E1-5BEDBDC4659C}"/>
              </a:ext>
            </a:extLst>
          </p:cNvPr>
          <p:cNvSpPr/>
          <p:nvPr/>
        </p:nvSpPr>
        <p:spPr>
          <a:xfrm>
            <a:off x="2330605" y="2430965"/>
            <a:ext cx="6980663" cy="1996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RÉCIDIVE MALGRÉ QUINIDINE: </a:t>
            </a:r>
          </a:p>
          <a:p>
            <a:pPr algn="ctr"/>
            <a:r>
              <a:rPr lang="fr-FR" dirty="0"/>
              <a:t>ABLATION</a:t>
            </a:r>
          </a:p>
        </p:txBody>
      </p:sp>
    </p:spTree>
    <p:extLst>
      <p:ext uri="{BB962C8B-B14F-4D97-AF65-F5344CB8AC3E}">
        <p14:creationId xmlns:p14="http://schemas.microsoft.com/office/powerpoint/2010/main" val="24259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C1F95-8CA6-CC9C-1780-3E50217D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97588-53A6-6A98-EB9D-61E08841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#1 - ELECTROCARDIOGRAMME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A79B56-DEAA-D1A9-3B54-8DF020B9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141" r="10597"/>
          <a:stretch>
            <a:fillRect/>
          </a:stretch>
        </p:blipFill>
        <p:spPr>
          <a:xfrm>
            <a:off x="9869023" y="1031242"/>
            <a:ext cx="1207325" cy="529817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22B091E-8098-5D2F-B13E-4166245E4320}"/>
              </a:ext>
            </a:extLst>
          </p:cNvPr>
          <p:cNvSpPr txBox="1"/>
          <p:nvPr/>
        </p:nvSpPr>
        <p:spPr>
          <a:xfrm>
            <a:off x="435429" y="1141174"/>
            <a:ext cx="7448483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FACTEURS DE MAUVAIS PRONOSTIC RYTHMIQUE SUR L’ECG DE BASE (type 1 spontané):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Amplitude de l’onde J</a:t>
            </a:r>
          </a:p>
          <a:p>
            <a:pPr marL="285750" indent="-285750">
              <a:buFontTx/>
              <a:buChar char="-"/>
            </a:pPr>
            <a:r>
              <a:rPr lang="fr-FR" dirty="0"/>
              <a:t>Fragmentation QRS</a:t>
            </a:r>
          </a:p>
          <a:p>
            <a:pPr marL="285750" indent="-285750">
              <a:buFontTx/>
              <a:buChar char="-"/>
            </a:pPr>
            <a:r>
              <a:rPr lang="fr-FR" dirty="0"/>
              <a:t>Repolarisation précoce associée</a:t>
            </a:r>
          </a:p>
          <a:p>
            <a:pPr marL="285750" indent="-285750">
              <a:buFontTx/>
              <a:buChar char="-"/>
            </a:pPr>
            <a:r>
              <a:rPr lang="fr-FR" dirty="0"/>
              <a:t>Onde S en DI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Picture 1027" descr="msotw9_temp0">
            <a:extLst>
              <a:ext uri="{FF2B5EF4-FFF2-40B4-BE49-F238E27FC236}">
                <a16:creationId xmlns:a16="http://schemas.microsoft.com/office/drawing/2014/main" id="{6E5CD529-10B1-2170-7D86-855B9E870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7" t="12281" r="33164"/>
          <a:stretch/>
        </p:blipFill>
        <p:spPr bwMode="auto">
          <a:xfrm>
            <a:off x="8054438" y="1241293"/>
            <a:ext cx="1644058" cy="46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631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A8F12-64C1-B53F-0FFB-DC52636FF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#2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042F28-19D6-F3D9-1496-CC16B2E8B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Patient de 40 ans asymptomatique sur le plan cardiovasculaire</a:t>
            </a:r>
          </a:p>
          <a:p>
            <a:endParaRPr lang="fr-FR" dirty="0"/>
          </a:p>
          <a:p>
            <a:r>
              <a:rPr lang="fr-FR" dirty="0"/>
              <a:t>ECG systématique</a:t>
            </a:r>
          </a:p>
        </p:txBody>
      </p:sp>
    </p:spTree>
    <p:extLst>
      <p:ext uri="{BB962C8B-B14F-4D97-AF65-F5344CB8AC3E}">
        <p14:creationId xmlns:p14="http://schemas.microsoft.com/office/powerpoint/2010/main" val="215355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F781403E-A071-C6EA-B60E-DCEFCC87F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FE0E356-F15F-2C33-7B09-01E4AE8B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40932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B7FDE-5AD0-07EA-2CBB-BB9AF0ED3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#2 - ELECTROCARDIOGRAMME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811EC6-949B-DA24-403D-D12D1D55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8" y="1195273"/>
            <a:ext cx="10078843" cy="48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6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9D7C1-73CE-E5C9-9D01-7B1BE0B3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STRATIFICATION - TYPE 1 SPONTANÉ ASYMPTOMATIQUE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223B26-9DED-D282-E748-AF39D70DB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Tous les </a:t>
            </a:r>
            <a:r>
              <a:rPr lang="fr-FR" dirty="0" err="1">
                <a:sym typeface="Wingdings" pitchFamily="2" charset="2"/>
              </a:rPr>
              <a:t>Brugada</a:t>
            </a:r>
            <a:r>
              <a:rPr lang="fr-FR" dirty="0">
                <a:sym typeface="Wingdings" pitchFamily="2" charset="2"/>
              </a:rPr>
              <a:t> spontanés ne se valent pas…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Comment choisir?</a:t>
            </a:r>
          </a:p>
          <a:p>
            <a:pPr>
              <a:buFont typeface="Wingdings" pitchFamily="2" charset="2"/>
              <a:buChar char="è"/>
            </a:pPr>
            <a:endParaRPr lang="fr-FR" dirty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fr-FR" b="1" u="sng" dirty="0">
                <a:sym typeface="Wingdings" pitchFamily="2" charset="2"/>
              </a:rPr>
              <a:t>Interrogatoire +++:</a:t>
            </a:r>
            <a:r>
              <a:rPr lang="fr-FR" dirty="0">
                <a:sym typeface="Wingdings" pitchFamily="2" charset="2"/>
              </a:rPr>
              <a:t> recherche d’antécédents familiaux ou personnels de syncope / mort subite</a:t>
            </a: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Facteurs pronostiques ECG: pas toujours facile</a:t>
            </a: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EEP : données discordantes, bénéfice potentiel dans cette population</a:t>
            </a: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Holter implantable</a:t>
            </a:r>
          </a:p>
          <a:p>
            <a:pPr>
              <a:buFont typeface="Wingdings" pitchFamily="2" charset="2"/>
              <a:buChar char="è"/>
            </a:pPr>
            <a:r>
              <a:rPr lang="fr-FR" dirty="0">
                <a:sym typeface="Wingdings" pitchFamily="2" charset="2"/>
              </a:rPr>
              <a:t>Risque global: ~1% par an d’arythmie ventriculaire </a:t>
            </a:r>
          </a:p>
          <a:p>
            <a:pPr marL="0" indent="0">
              <a:buNone/>
            </a:pP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285099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B799D-24CA-7CF7-D320-726EC569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EXPLORATION ELECTROPHYSIOLOGIQUE?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F69017-17AF-0DA6-AF73-625408D249C3}"/>
              </a:ext>
            </a:extLst>
          </p:cNvPr>
          <p:cNvSpPr txBox="1"/>
          <p:nvPr/>
        </p:nvSpPr>
        <p:spPr>
          <a:xfrm>
            <a:off x="4585574" y="5792147"/>
            <a:ext cx="323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Sroubek</a:t>
            </a:r>
            <a:r>
              <a:rPr lang="fr-FR" i="1" dirty="0"/>
              <a:t> et al. Circulation 2016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BC2F02-1160-7FBD-7317-D5D23E54A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193800"/>
            <a:ext cx="4572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1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DAAB6F-5EC6-327D-AB5F-734AA67D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Ce que disent les recommandations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A71FB7-7218-6EBB-346D-290EB0971A6E}"/>
              </a:ext>
            </a:extLst>
          </p:cNvPr>
          <p:cNvSpPr/>
          <p:nvPr/>
        </p:nvSpPr>
        <p:spPr>
          <a:xfrm>
            <a:off x="468351" y="3429000"/>
            <a:ext cx="2274849" cy="7415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Type 1 spontané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7E99746-CBF5-4D68-1033-265FE16B7F9C}"/>
              </a:ext>
            </a:extLst>
          </p:cNvPr>
          <p:cNvCxnSpPr>
            <a:stCxn id="6" idx="3"/>
          </p:cNvCxnSpPr>
          <p:nvPr/>
        </p:nvCxnSpPr>
        <p:spPr>
          <a:xfrm>
            <a:off x="2743200" y="3799778"/>
            <a:ext cx="7582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B13101C-92EC-774A-36E5-DB04CBEA0032}"/>
              </a:ext>
            </a:extLst>
          </p:cNvPr>
          <p:cNvSpPr/>
          <p:nvPr/>
        </p:nvSpPr>
        <p:spPr>
          <a:xfrm>
            <a:off x="3523786" y="3429000"/>
            <a:ext cx="2274849" cy="741556"/>
          </a:xfrm>
          <a:prstGeom prst="roundRect">
            <a:avLst/>
          </a:prstGeom>
          <a:solidFill>
            <a:srgbClr val="CF85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Syncope</a:t>
            </a:r>
          </a:p>
        </p:txBody>
      </p:sp>
      <p:cxnSp>
        <p:nvCxnSpPr>
          <p:cNvPr id="12" name="Connecteur en angle 11">
            <a:extLst>
              <a:ext uri="{FF2B5EF4-FFF2-40B4-BE49-F238E27FC236}">
                <a16:creationId xmlns:a16="http://schemas.microsoft.com/office/drawing/2014/main" id="{D7E26031-B8E8-E6BE-40B0-3635E55FC700}"/>
              </a:ext>
            </a:extLst>
          </p:cNvPr>
          <p:cNvCxnSpPr>
            <a:stCxn id="10" idx="3"/>
          </p:cNvCxnSpPr>
          <p:nvPr/>
        </p:nvCxnSpPr>
        <p:spPr>
          <a:xfrm>
            <a:off x="5798635" y="3799778"/>
            <a:ext cx="1182029" cy="109560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12">
            <a:extLst>
              <a:ext uri="{FF2B5EF4-FFF2-40B4-BE49-F238E27FC236}">
                <a16:creationId xmlns:a16="http://schemas.microsoft.com/office/drawing/2014/main" id="{914A61BF-A4BE-6C4C-914E-FC658972397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798635" y="2704171"/>
            <a:ext cx="1182029" cy="109560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FD4B4C2-90C6-79CB-7AFE-E370B08B68CC}"/>
              </a:ext>
            </a:extLst>
          </p:cNvPr>
          <p:cNvSpPr/>
          <p:nvPr/>
        </p:nvSpPr>
        <p:spPr>
          <a:xfrm>
            <a:off x="6039134" y="2366846"/>
            <a:ext cx="679177" cy="67464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Oui</a:t>
            </a:r>
            <a:endParaRPr lang="fr-FR" sz="140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FBF8DB-0A84-8B54-DA87-2586F90F30A9}"/>
              </a:ext>
            </a:extLst>
          </p:cNvPr>
          <p:cNvSpPr/>
          <p:nvPr/>
        </p:nvSpPr>
        <p:spPr>
          <a:xfrm>
            <a:off x="6050285" y="4591513"/>
            <a:ext cx="679177" cy="674649"/>
          </a:xfrm>
          <a:prstGeom prst="ellipse">
            <a:avLst/>
          </a:prstGeom>
          <a:solidFill>
            <a:srgbClr val="E959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Non</a:t>
            </a:r>
            <a:endParaRPr lang="fr-FR" sz="1400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045D854-AAC8-8C3E-0D0D-63D0A85988BF}"/>
              </a:ext>
            </a:extLst>
          </p:cNvPr>
          <p:cNvSpPr/>
          <p:nvPr/>
        </p:nvSpPr>
        <p:spPr>
          <a:xfrm>
            <a:off x="6958810" y="2333392"/>
            <a:ext cx="2274849" cy="741556"/>
          </a:xfrm>
          <a:prstGeom prst="roundRect">
            <a:avLst/>
          </a:prstGeom>
          <a:solidFill>
            <a:srgbClr val="CF85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Syncope rythmique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ED84C7-45D8-C84B-B2BF-9521C974980D}"/>
              </a:ext>
            </a:extLst>
          </p:cNvPr>
          <p:cNvSpPr/>
          <p:nvPr/>
        </p:nvSpPr>
        <p:spPr>
          <a:xfrm>
            <a:off x="8365361" y="1520867"/>
            <a:ext cx="679177" cy="67464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Oui</a:t>
            </a:r>
            <a:endParaRPr lang="fr-FR" sz="1400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1B432B3-F5AC-E787-3577-8F357A567C78}"/>
              </a:ext>
            </a:extLst>
          </p:cNvPr>
          <p:cNvSpPr/>
          <p:nvPr/>
        </p:nvSpPr>
        <p:spPr>
          <a:xfrm>
            <a:off x="8365360" y="3283792"/>
            <a:ext cx="679177" cy="674649"/>
          </a:xfrm>
          <a:prstGeom prst="ellipse">
            <a:avLst/>
          </a:prstGeom>
          <a:solidFill>
            <a:srgbClr val="E959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Non</a:t>
            </a:r>
            <a:endParaRPr lang="fr-FR" sz="1400" dirty="0"/>
          </a:p>
        </p:txBody>
      </p:sp>
      <p:cxnSp>
        <p:nvCxnSpPr>
          <p:cNvPr id="23" name="Connecteur en angle 22">
            <a:extLst>
              <a:ext uri="{FF2B5EF4-FFF2-40B4-BE49-F238E27FC236}">
                <a16:creationId xmlns:a16="http://schemas.microsoft.com/office/drawing/2014/main" id="{5058F2FB-8F4E-6DAB-60AB-21D80A40CBEA}"/>
              </a:ext>
            </a:extLst>
          </p:cNvPr>
          <p:cNvCxnSpPr>
            <a:stCxn id="18" idx="0"/>
            <a:endCxn id="19" idx="2"/>
          </p:cNvCxnSpPr>
          <p:nvPr/>
        </p:nvCxnSpPr>
        <p:spPr>
          <a:xfrm rot="5400000" flipH="1" flipV="1">
            <a:off x="7993198" y="1961229"/>
            <a:ext cx="475200" cy="26912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>
            <a:extLst>
              <a:ext uri="{FF2B5EF4-FFF2-40B4-BE49-F238E27FC236}">
                <a16:creationId xmlns:a16="http://schemas.microsoft.com/office/drawing/2014/main" id="{053D2F94-6E3F-EB75-D8F1-626684D95D86}"/>
              </a:ext>
            </a:extLst>
          </p:cNvPr>
          <p:cNvCxnSpPr>
            <a:stCxn id="18" idx="2"/>
            <a:endCxn id="21" idx="2"/>
          </p:cNvCxnSpPr>
          <p:nvPr/>
        </p:nvCxnSpPr>
        <p:spPr>
          <a:xfrm rot="16200000" flipH="1">
            <a:off x="7957713" y="3213469"/>
            <a:ext cx="546169" cy="26912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F9BAB2E-8EBE-68B4-6509-A3E46BF83420}"/>
              </a:ext>
            </a:extLst>
          </p:cNvPr>
          <p:cNvCxnSpPr>
            <a:stCxn id="19" idx="6"/>
          </p:cNvCxnSpPr>
          <p:nvPr/>
        </p:nvCxnSpPr>
        <p:spPr>
          <a:xfrm flipV="1">
            <a:off x="9044538" y="1858191"/>
            <a:ext cx="56931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09F15CF-728D-261A-DDF1-5788A04C359B}"/>
              </a:ext>
            </a:extLst>
          </p:cNvPr>
          <p:cNvSpPr/>
          <p:nvPr/>
        </p:nvSpPr>
        <p:spPr>
          <a:xfrm>
            <a:off x="9613848" y="1472200"/>
            <a:ext cx="2274849" cy="7415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DAI (</a:t>
            </a:r>
            <a:r>
              <a:rPr lang="fr-FR" dirty="0" err="1"/>
              <a:t>IIa</a:t>
            </a:r>
            <a:r>
              <a:rPr lang="fr-FR" dirty="0"/>
              <a:t>)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B93A73E-763B-171A-E7BB-3E944448B737}"/>
              </a:ext>
            </a:extLst>
          </p:cNvPr>
          <p:cNvSpPr/>
          <p:nvPr/>
        </p:nvSpPr>
        <p:spPr>
          <a:xfrm>
            <a:off x="9613847" y="3250338"/>
            <a:ext cx="2274849" cy="7415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Holter implantable (</a:t>
            </a:r>
            <a:r>
              <a:rPr lang="fr-FR" dirty="0" err="1"/>
              <a:t>IIa</a:t>
            </a:r>
            <a:r>
              <a:rPr lang="fr-FR" dirty="0"/>
              <a:t>)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A4F6EC1-73DD-9577-E610-498C85063C5B}"/>
              </a:ext>
            </a:extLst>
          </p:cNvPr>
          <p:cNvCxnSpPr>
            <a:stCxn id="21" idx="6"/>
            <a:endCxn id="31" idx="1"/>
          </p:cNvCxnSpPr>
          <p:nvPr/>
        </p:nvCxnSpPr>
        <p:spPr>
          <a:xfrm flipV="1">
            <a:off x="9044537" y="3621116"/>
            <a:ext cx="569310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9B65717-FF95-A151-6378-F28275FC3430}"/>
              </a:ext>
            </a:extLst>
          </p:cNvPr>
          <p:cNvSpPr/>
          <p:nvPr/>
        </p:nvSpPr>
        <p:spPr>
          <a:xfrm>
            <a:off x="6980664" y="4544120"/>
            <a:ext cx="2274849" cy="741556"/>
          </a:xfrm>
          <a:prstGeom prst="roundRect">
            <a:avLst/>
          </a:prstGeom>
          <a:solidFill>
            <a:srgbClr val="CF85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Suivi clinique</a:t>
            </a:r>
          </a:p>
        </p:txBody>
      </p:sp>
    </p:spTree>
    <p:extLst>
      <p:ext uri="{BB962C8B-B14F-4D97-AF65-F5344CB8AC3E}">
        <p14:creationId xmlns:p14="http://schemas.microsoft.com/office/powerpoint/2010/main" val="244158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A7036-CD01-2745-1E5D-BE513503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1D72A5-70AB-F4BA-4FE7-7F66D4C35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/>
              <a:t>Patient de 35 ans, coach sportif, ECG systématique</a:t>
            </a:r>
          </a:p>
        </p:txBody>
      </p:sp>
    </p:spTree>
    <p:extLst>
      <p:ext uri="{BB962C8B-B14F-4D97-AF65-F5344CB8AC3E}">
        <p14:creationId xmlns:p14="http://schemas.microsoft.com/office/powerpoint/2010/main" val="85326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41C8C1-69D4-7AAA-0FBE-249374E6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973" y="1046162"/>
            <a:ext cx="7120054" cy="51392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37DA6AF-620D-2C23-BFDA-8F3739EBB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#3 - ELECTROCARDIOGRAMME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8BA520-56D4-D5F6-CC57-EBA2F1A4CB26}"/>
              </a:ext>
            </a:extLst>
          </p:cNvPr>
          <p:cNvSpPr/>
          <p:nvPr/>
        </p:nvSpPr>
        <p:spPr>
          <a:xfrm>
            <a:off x="2862146" y="3826921"/>
            <a:ext cx="6467708" cy="19849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EXPLORATIONS SUPPLÉMENTAIRES?</a:t>
            </a:r>
          </a:p>
        </p:txBody>
      </p:sp>
    </p:spTree>
    <p:extLst>
      <p:ext uri="{BB962C8B-B14F-4D97-AF65-F5344CB8AC3E}">
        <p14:creationId xmlns:p14="http://schemas.microsoft.com/office/powerpoint/2010/main" val="37544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FF590-53F7-2155-1A04-049F36F6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#3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FCF8C0-208E-894C-A71E-5C414B387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/>
              <a:t>Test à l’ajmaline réalisé</a:t>
            </a:r>
          </a:p>
        </p:txBody>
      </p:sp>
    </p:spTree>
    <p:extLst>
      <p:ext uri="{BB962C8B-B14F-4D97-AF65-F5344CB8AC3E}">
        <p14:creationId xmlns:p14="http://schemas.microsoft.com/office/powerpoint/2010/main" val="2280664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9B5EC-7D8D-1972-AA1C-F166585E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#3 – TEST À L’AJMALINE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B25E96-7CCB-DBED-D4AA-3801D2A0B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278" y="933433"/>
            <a:ext cx="8250044" cy="545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DA808-711E-8DC4-3A7F-517160EE07DF}"/>
              </a:ext>
            </a:extLst>
          </p:cNvPr>
          <p:cNvSpPr/>
          <p:nvPr/>
        </p:nvSpPr>
        <p:spPr>
          <a:xfrm>
            <a:off x="3423424" y="3300761"/>
            <a:ext cx="5898996" cy="2509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 maintenant…?</a:t>
            </a:r>
          </a:p>
        </p:txBody>
      </p:sp>
    </p:spTree>
    <p:extLst>
      <p:ext uri="{BB962C8B-B14F-4D97-AF65-F5344CB8AC3E}">
        <p14:creationId xmlns:p14="http://schemas.microsoft.com/office/powerpoint/2010/main" val="39014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DE1A1-B13B-A8F6-8D17-E3C84D22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TESTS DE PROVOCATION MÉDICAMENTEUX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80823D-D754-9E85-A093-3D2FA5FD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Bloqueur des canaux sodiques: </a:t>
            </a:r>
            <a:r>
              <a:rPr lang="fr-FR" b="1" dirty="0"/>
              <a:t>ajmaline, </a:t>
            </a:r>
            <a:r>
              <a:rPr lang="fr-FR" dirty="0" err="1"/>
              <a:t>flécaïnide</a:t>
            </a:r>
            <a:r>
              <a:rPr lang="fr-FR" dirty="0"/>
              <a:t>…</a:t>
            </a:r>
          </a:p>
          <a:p>
            <a:r>
              <a:rPr lang="fr-FR" dirty="0"/>
              <a:t>Pour l’ajmaline:</a:t>
            </a:r>
          </a:p>
          <a:p>
            <a:pPr lvl="1"/>
            <a:r>
              <a:rPr lang="fr-FR" dirty="0"/>
              <a:t>1 mg/kg en 5 minutes</a:t>
            </a:r>
          </a:p>
          <a:p>
            <a:pPr lvl="1"/>
            <a:r>
              <a:rPr lang="fr-FR" dirty="0"/>
              <a:t>Arrêt si apparition d’un aspect de </a:t>
            </a:r>
            <a:r>
              <a:rPr lang="fr-FR" dirty="0" err="1"/>
              <a:t>Brugada</a:t>
            </a:r>
            <a:r>
              <a:rPr lang="fr-FR" dirty="0"/>
              <a:t>, élargissement QRS &gt; 30-50%, arythmie ventriculaire (≥ 1 ESV isolée), troubles conductifs</a:t>
            </a:r>
          </a:p>
          <a:p>
            <a:pPr lvl="1"/>
            <a:r>
              <a:rPr lang="fr-FR" dirty="0"/>
              <a:t>V1-V2 intermédiaires – hauts pendant le test</a:t>
            </a:r>
          </a:p>
          <a:p>
            <a:pPr lvl="1"/>
            <a:r>
              <a:rPr lang="fr-FR" b="1" dirty="0" err="1"/>
              <a:t>Antagonisation</a:t>
            </a:r>
            <a:r>
              <a:rPr lang="fr-FR" b="1" dirty="0"/>
              <a:t> rapide par lactates / bicarbonates</a:t>
            </a:r>
            <a:r>
              <a:rPr lang="fr-FR" dirty="0"/>
              <a:t> si besoin</a:t>
            </a:r>
          </a:p>
          <a:p>
            <a:pPr marL="324000" lvl="1" indent="0">
              <a:buNone/>
            </a:pPr>
            <a:endParaRPr lang="fr-FR" b="1" dirty="0"/>
          </a:p>
          <a:p>
            <a:pPr>
              <a:buFont typeface="Wingdings" pitchFamily="2" charset="2"/>
              <a:buChar char="à"/>
            </a:pPr>
            <a:r>
              <a:rPr lang="fr-FR" b="1" dirty="0">
                <a:sym typeface="Wingdings" pitchFamily="2" charset="2"/>
              </a:rPr>
              <a:t>Environnement sécurisé au sein d’une équipe expérimentée</a:t>
            </a:r>
          </a:p>
          <a:p>
            <a:pPr>
              <a:buFont typeface="Wingdings" pitchFamily="2" charset="2"/>
              <a:buChar char="à"/>
            </a:pPr>
            <a:r>
              <a:rPr lang="fr-FR" b="1" dirty="0"/>
              <a:t>INDICATIONS:</a:t>
            </a:r>
            <a:r>
              <a:rPr lang="fr-FR" dirty="0"/>
              <a:t> bilan de mort subite / syncope sans cause retrouvée, bilan familial de </a:t>
            </a:r>
            <a:r>
              <a:rPr lang="fr-FR" dirty="0" err="1"/>
              <a:t>Brugada</a:t>
            </a:r>
            <a:r>
              <a:rPr lang="fr-FR" dirty="0"/>
              <a:t> avéré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12143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F9323-19AD-A4F2-EB99-FEB0F78A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TEST PAS SI ANODIN…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AE1B5C-839C-0700-1409-8379F09B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8" y="992699"/>
            <a:ext cx="4202202" cy="52073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955066-A638-D9C3-0E7F-9AA57FEEB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34"/>
          <a:stretch/>
        </p:blipFill>
        <p:spPr>
          <a:xfrm>
            <a:off x="5556233" y="992699"/>
            <a:ext cx="6325900" cy="24938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465F12-6802-C2DD-8AF4-1A8434A0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97" b="33516"/>
          <a:stretch/>
        </p:blipFill>
        <p:spPr>
          <a:xfrm>
            <a:off x="5556233" y="3596388"/>
            <a:ext cx="6406828" cy="23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6580C19-E927-8E9C-0799-D3462F4CE5B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24963"/>
          </a:solidFill>
        </p:spPr>
        <p:txBody>
          <a:bodyPr/>
          <a:lstStyle/>
          <a:p>
            <a:r>
              <a:rPr lang="fr-FR" dirty="0"/>
              <a:t>RAPPELS SUR LE SYNDROME DE BRUGADA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CB438F8-12B3-3547-7AFD-31D4A4FA3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460500"/>
            <a:ext cx="11658600" cy="456707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Tableau </a:t>
            </a:r>
            <a:r>
              <a:rPr lang="fr-FR" b="1" dirty="0"/>
              <a:t>clinique</a:t>
            </a:r>
            <a:r>
              <a:rPr lang="fr-FR" dirty="0"/>
              <a:t> et </a:t>
            </a:r>
            <a:r>
              <a:rPr lang="fr-FR" b="1" dirty="0"/>
              <a:t>électrocardiographique:</a:t>
            </a:r>
            <a:r>
              <a:rPr lang="fr-FR" dirty="0"/>
              <a:t> mort subite avec aspect de bloc droit, sus-ST en inférieur sans cardiopathie structurelle macroscopique</a:t>
            </a:r>
          </a:p>
          <a:p>
            <a:r>
              <a:rPr lang="fr-FR" dirty="0" err="1"/>
              <a:t>Canalopathie</a:t>
            </a:r>
            <a:r>
              <a:rPr lang="fr-FR" dirty="0"/>
              <a:t> sodique, perte de fonction </a:t>
            </a:r>
            <a:r>
              <a:rPr lang="fr-FR" b="1" dirty="0"/>
              <a:t>SCN5A</a:t>
            </a:r>
            <a:r>
              <a:rPr lang="fr-FR" dirty="0"/>
              <a:t> (20% des patients…)</a:t>
            </a:r>
          </a:p>
          <a:p>
            <a:r>
              <a:rPr lang="fr-FR" dirty="0"/>
              <a:t>Pénétrance </a:t>
            </a:r>
            <a:r>
              <a:rPr lang="fr-FR" b="1" dirty="0"/>
              <a:t>incomplète</a:t>
            </a:r>
            <a:endParaRPr lang="fr-FR" dirty="0"/>
          </a:p>
          <a:p>
            <a:endParaRPr lang="fr-FR" dirty="0"/>
          </a:p>
          <a:p>
            <a:r>
              <a:rPr lang="fr-FR" b="1" dirty="0"/>
              <a:t>Physiopathologie discutée</a:t>
            </a:r>
            <a:r>
              <a:rPr lang="fr-FR" dirty="0"/>
              <a:t>: défaut de dépolarisation, ralentissement de la conduction endo-épicardique (RVOT)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 1/2000 patients</a:t>
            </a:r>
          </a:p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 Challenge = évaluation du risque de mort subite en prévention primaire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6016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56E12-0E0A-7825-7716-8C9BA5DCA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CONFÉRENCE DE CONSENSUS EHRA 2025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CE6AFD6-5F72-4338-889E-78390F3CF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212" y="1323852"/>
            <a:ext cx="6456356" cy="438557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97ECF0-E6A2-8AD7-22D7-B6CECAB11B99}"/>
              </a:ext>
            </a:extLst>
          </p:cNvPr>
          <p:cNvSpPr txBox="1"/>
          <p:nvPr/>
        </p:nvSpPr>
        <p:spPr>
          <a:xfrm>
            <a:off x="8385715" y="1139186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CRITÈRES DE POSITIVITÉ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BD6024-0D70-EFC4-7BB9-68A82297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29" y="2047426"/>
            <a:ext cx="5814122" cy="27631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242F1C-6E37-B213-4A6C-7F739E09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45" y="1781703"/>
            <a:ext cx="4187743" cy="30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E95887-C050-D617-4D33-6E9C0902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 1 INDUIT ASYMPTOMATIQUE 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8116A3-2F5D-884E-4BF1-0EE46A3EC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Risque rythmique absolu faible: ~ 0.2-0.3 % par an</a:t>
            </a:r>
          </a:p>
          <a:p>
            <a:endParaRPr lang="fr-FR" dirty="0"/>
          </a:p>
          <a:p>
            <a:r>
              <a:rPr lang="fr-FR" dirty="0"/>
              <a:t>Pas d’indication de prise en charge hormis les règles </a:t>
            </a:r>
            <a:r>
              <a:rPr lang="fr-FR" dirty="0" err="1"/>
              <a:t>hygiénodiététiques</a:t>
            </a:r>
            <a:r>
              <a:rPr lang="fr-FR" dirty="0"/>
              <a:t> habituelles (lutte contre la fièvre, médicaments contre-indiqués…)</a:t>
            </a:r>
          </a:p>
          <a:p>
            <a:endParaRPr lang="fr-FR" dirty="0"/>
          </a:p>
          <a:p>
            <a:r>
              <a:rPr lang="fr-FR" dirty="0"/>
              <a:t>Test à l’ajmaline présentant des risques potentiels (patients mutés SCN5A +++)</a:t>
            </a:r>
          </a:p>
          <a:p>
            <a:endParaRPr lang="fr-FR" dirty="0"/>
          </a:p>
          <a:p>
            <a:r>
              <a:rPr lang="fr-FR" dirty="0"/>
              <a:t>Impact psychologique non négligeable et sous-évalué en pratique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9492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7114-6643-C5A7-A497-CC0A31C8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#4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5640AD-DC07-BDE1-73B8-0B469799C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Patient de 52 ans, aucun antécédent cardiovasculaire</a:t>
            </a:r>
          </a:p>
          <a:p>
            <a:r>
              <a:rPr lang="fr-FR" dirty="0"/>
              <a:t>Douleur thoracique brutale dans son garage + arrêt cardiorespiratoire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054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40874-94BB-71F9-6EB5-91024224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#4 - ELECTROCARDIOGRAMME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6C5073-3C0B-7A0E-7419-E8E5D660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443"/>
          <a:stretch>
            <a:fillRect/>
          </a:stretch>
        </p:blipFill>
        <p:spPr>
          <a:xfrm>
            <a:off x="979787" y="1062681"/>
            <a:ext cx="10232426" cy="52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82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022FB-1020-8F3C-7DA2-1F413C8C5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#4 </a:t>
            </a:r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14DC187B-42FA-8EFE-F616-B9C1E6422C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8270F17-1B3B-D04D-A1A4-2D641E117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00" y="1320800"/>
            <a:ext cx="6551032" cy="48875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45FFBB-589C-E85A-E81A-C2C6EAD014E1}"/>
              </a:ext>
            </a:extLst>
          </p:cNvPr>
          <p:cNvSpPr txBox="1"/>
          <p:nvPr/>
        </p:nvSpPr>
        <p:spPr>
          <a:xfrm>
            <a:off x="7415561" y="1320800"/>
            <a:ext cx="4459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Anomalie de naissance coronaire: </a:t>
            </a:r>
          </a:p>
          <a:p>
            <a:pPr algn="ctr"/>
            <a:r>
              <a:rPr lang="fr-FR" b="1" dirty="0"/>
              <a:t>« Phénocopie » de </a:t>
            </a:r>
            <a:r>
              <a:rPr lang="fr-FR" b="1" dirty="0" err="1"/>
              <a:t>Brugada</a:t>
            </a:r>
            <a:r>
              <a:rPr lang="fr-FR" b="1" dirty="0"/>
              <a:t> sur</a:t>
            </a:r>
          </a:p>
          <a:p>
            <a:pPr algn="ctr"/>
            <a:r>
              <a:rPr lang="fr-FR" b="1" dirty="0"/>
              <a:t>ischémie chronique RVOT? </a:t>
            </a:r>
          </a:p>
          <a:p>
            <a:pPr algn="ctr"/>
            <a:r>
              <a:rPr lang="fr-FR" b="1" dirty="0" err="1"/>
              <a:t>Brugada</a:t>
            </a:r>
            <a:r>
              <a:rPr lang="fr-FR" b="1" dirty="0"/>
              <a:t> + ischémie aiguë?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>
                <a:sym typeface="Wingdings" pitchFamily="2" charset="2"/>
              </a:rPr>
              <a:t> BRUGADA RETENU</a:t>
            </a:r>
            <a:endParaRPr lang="fr-FR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2B167B-DB42-856C-121C-6656E58F6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561" y="3103873"/>
            <a:ext cx="4776439" cy="32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6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A9B8B8-8096-C4A9-11E1-A0DE9267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CLINIQUE #4 – PRISE EN CHARGE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62FC5B1-6D1C-D3C7-4BC3-15622E8B8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8" y="1170568"/>
            <a:ext cx="5528870" cy="51360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D2398E-7C43-A881-7E38-0FF8310821FF}"/>
              </a:ext>
            </a:extLst>
          </p:cNvPr>
          <p:cNvSpPr txBox="1"/>
          <p:nvPr/>
        </p:nvSpPr>
        <p:spPr>
          <a:xfrm>
            <a:off x="6203004" y="2445921"/>
            <a:ext cx="5528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Traitement chirurgical :</a:t>
            </a:r>
            <a:r>
              <a:rPr lang="fr-FR" dirty="0"/>
              <a:t> RCA </a:t>
            </a:r>
            <a:r>
              <a:rPr lang="fr-FR" dirty="0" err="1"/>
              <a:t>unroofing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Carte épicardique per opératoire: anomalies de substrat du RVOT </a:t>
            </a:r>
            <a:r>
              <a:rPr lang="fr-FR" dirty="0">
                <a:sym typeface="Wingdings" pitchFamily="2" charset="2"/>
              </a:rPr>
              <a:t> </a:t>
            </a:r>
            <a:r>
              <a:rPr lang="fr-FR" b="1" dirty="0">
                <a:sym typeface="Wingdings" pitchFamily="2" charset="2"/>
              </a:rPr>
              <a:t>ablation peropératoire par cryothérapie</a:t>
            </a:r>
          </a:p>
          <a:p>
            <a:endParaRPr lang="fr-FR" b="1" dirty="0">
              <a:sym typeface="Wingdings" pitchFamily="2" charset="2"/>
            </a:endParaRPr>
          </a:p>
          <a:p>
            <a:r>
              <a:rPr lang="fr-FR" b="1" dirty="0">
                <a:sym typeface="Wingdings" pitchFamily="2" charset="2"/>
              </a:rPr>
              <a:t>Implantation d’un DAI sous cutané</a:t>
            </a:r>
          </a:p>
          <a:p>
            <a:endParaRPr lang="fr-FR" b="1" dirty="0">
              <a:sym typeface="Wingdings" pitchFamily="2" charset="2"/>
            </a:endParaRPr>
          </a:p>
          <a:p>
            <a:r>
              <a:rPr lang="fr-FR" b="1" dirty="0">
                <a:sym typeface="Wingdings" pitchFamily="2" charset="2"/>
              </a:rPr>
              <a:t> Pas de récidive de FV à 3 ans de suivi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69987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95600-4B26-8CD0-96CE-8332DA96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49E184AB-CC30-3EA0-F317-B14495DF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C014C086-7BFA-2FBA-86C1-048C3439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pPr algn="r"/>
            <a:r>
              <a:rPr lang="fr-FR" dirty="0"/>
              <a:t>REPOLARISATION PRECOCE</a:t>
            </a:r>
          </a:p>
        </p:txBody>
      </p:sp>
    </p:spTree>
    <p:extLst>
      <p:ext uri="{BB962C8B-B14F-4D97-AF65-F5344CB8AC3E}">
        <p14:creationId xmlns:p14="http://schemas.microsoft.com/office/powerpoint/2010/main" val="87905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8F56A-40FF-6686-1008-362F7F62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DIAGNOSTIQUES (MCFARLANE ET AL. 2015)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E68709-7A1A-ABE8-9BF8-C4DDECC5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01" y="997050"/>
            <a:ext cx="6016397" cy="51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1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3F097-B8E6-4B59-E4FA-28AC641A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RECOMMANDATIONS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C567ED6-04D2-9F59-A961-6CA91453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21" y="1879783"/>
            <a:ext cx="11703936" cy="32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52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9D0C4-708F-1003-F6DD-7F942BF55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36DC9795-0E9E-68D0-179E-E60D713FE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69A70D3-3818-A1CB-F3EE-5E6A85695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pPr algn="r"/>
            <a:r>
              <a:rPr lang="fr-FR" dirty="0"/>
              <a:t>POUR CONCLURE</a:t>
            </a:r>
          </a:p>
        </p:txBody>
      </p:sp>
    </p:spTree>
    <p:extLst>
      <p:ext uri="{BB962C8B-B14F-4D97-AF65-F5344CB8AC3E}">
        <p14:creationId xmlns:p14="http://schemas.microsoft.com/office/powerpoint/2010/main" val="152410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90B0-A80E-0B39-7C2E-B7B0F0D0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EC09827-C4B1-5F9C-40FF-6E0AE23B54D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24963"/>
          </a:solidFill>
        </p:spPr>
        <p:txBody>
          <a:bodyPr/>
          <a:lstStyle/>
          <a:p>
            <a:r>
              <a:rPr lang="fr-FR" dirty="0"/>
              <a:t>PATTERNS ELECTROCARDIOGRAPHIQUES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12C4D2-2411-F478-C616-16CD16426C76}"/>
              </a:ext>
            </a:extLst>
          </p:cNvPr>
          <p:cNvSpPr txBox="1"/>
          <p:nvPr/>
        </p:nvSpPr>
        <p:spPr>
          <a:xfrm>
            <a:off x="2503544" y="5133831"/>
            <a:ext cx="7184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TYPE 1 = SEUL ASPECT DIAGNOSTIQUE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786807FC-39AD-1174-36D7-E02639077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42" y="1168390"/>
            <a:ext cx="9577114" cy="3678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0E7482-B132-4923-FD79-9FB9E2F32450}"/>
              </a:ext>
            </a:extLst>
          </p:cNvPr>
          <p:cNvSpPr/>
          <p:nvPr/>
        </p:nvSpPr>
        <p:spPr>
          <a:xfrm>
            <a:off x="1307442" y="1168390"/>
            <a:ext cx="2901143" cy="36782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1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4B9B9-6753-670A-B2B3-230D7AE5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STRATIFICATION DU RISQUE ET BRUGADA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CBF0D9-4FAD-C2A5-11B6-84825A4A5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204332"/>
            <a:ext cx="11658600" cy="478592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Aspect ECG de </a:t>
            </a:r>
            <a:r>
              <a:rPr lang="fr-FR" dirty="0" err="1"/>
              <a:t>Brugada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 population hétérogène +++</a:t>
            </a:r>
          </a:p>
          <a:p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Test diagnostiques imparfaits</a:t>
            </a:r>
          </a:p>
          <a:p>
            <a:pPr lvl="1"/>
            <a:r>
              <a:rPr lang="fr-FR" dirty="0">
                <a:sym typeface="Wingdings" pitchFamily="2" charset="2"/>
              </a:rPr>
              <a:t>Meilleure évaluation = </a:t>
            </a:r>
            <a:r>
              <a:rPr lang="fr-FR" b="1" dirty="0">
                <a:sym typeface="Wingdings" pitchFamily="2" charset="2"/>
              </a:rPr>
              <a:t>ECG de base </a:t>
            </a:r>
            <a:r>
              <a:rPr lang="fr-FR" dirty="0">
                <a:sym typeface="Wingdings" pitchFamily="2" charset="2"/>
              </a:rPr>
              <a:t>et </a:t>
            </a:r>
            <a:r>
              <a:rPr lang="fr-FR" b="1" dirty="0">
                <a:sym typeface="Wingdings" pitchFamily="2" charset="2"/>
              </a:rPr>
              <a:t>interrogatoire</a:t>
            </a:r>
          </a:p>
          <a:p>
            <a:pPr lvl="1"/>
            <a:r>
              <a:rPr lang="fr-FR" b="1" dirty="0">
                <a:sym typeface="Wingdings" pitchFamily="2" charset="2"/>
              </a:rPr>
              <a:t>Ajmaline</a:t>
            </a:r>
            <a:r>
              <a:rPr lang="fr-FR" dirty="0">
                <a:sym typeface="Wingdings" pitchFamily="2" charset="2"/>
              </a:rPr>
              <a:t> pour les bilans familiaux et en cas de syncope inexpliquée, très discutable sur un type 2 asymptomatique</a:t>
            </a:r>
          </a:p>
          <a:p>
            <a:pPr lvl="1"/>
            <a:r>
              <a:rPr lang="fr-FR" dirty="0">
                <a:sym typeface="Wingdings" pitchFamily="2" charset="2"/>
              </a:rPr>
              <a:t>EEP? Probablement une place chez certains type 1 spontanés asymptomatiques  importance de la discussion avec le patient</a:t>
            </a:r>
          </a:p>
          <a:p>
            <a:pPr lvl="1"/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Dans tous les cas:</a:t>
            </a:r>
          </a:p>
          <a:p>
            <a:pPr lvl="1"/>
            <a:r>
              <a:rPr lang="fr-FR" dirty="0">
                <a:sym typeface="Wingdings" pitchFamily="2" charset="2"/>
              </a:rPr>
              <a:t>Remise de la liste des médicaments contre – indiqués (</a:t>
            </a:r>
            <a:r>
              <a:rPr lang="fr-FR" dirty="0" err="1">
                <a:sym typeface="Wingdings" pitchFamily="2" charset="2"/>
              </a:rPr>
              <a:t>brugadadrugs.com</a:t>
            </a:r>
            <a:r>
              <a:rPr lang="fr-FR" dirty="0">
                <a:sym typeface="Wingdings" pitchFamily="2" charset="2"/>
              </a:rPr>
              <a:t>)</a:t>
            </a:r>
          </a:p>
          <a:p>
            <a:pPr lvl="1"/>
            <a:r>
              <a:rPr lang="fr-FR" dirty="0">
                <a:sym typeface="Wingdings" pitchFamily="2" charset="2"/>
              </a:rPr>
              <a:t>Lutte contre la fièvre</a:t>
            </a:r>
          </a:p>
          <a:p>
            <a:pPr lvl="1"/>
            <a:r>
              <a:rPr lang="fr-FR" dirty="0">
                <a:sym typeface="Wingdings" pitchFamily="2" charset="2"/>
              </a:rPr>
              <a:t>Discussion avec centre de référence</a:t>
            </a:r>
          </a:p>
        </p:txBody>
      </p:sp>
    </p:spTree>
    <p:extLst>
      <p:ext uri="{BB962C8B-B14F-4D97-AF65-F5344CB8AC3E}">
        <p14:creationId xmlns:p14="http://schemas.microsoft.com/office/powerpoint/2010/main" val="128072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00B0B5-8432-01B1-804B-590D0B7D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RÉFÉRENCES BIBLIOGRAPHIQUES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059E84-2DC8-4149-6A47-3C2F0722C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126273"/>
            <a:ext cx="11658600" cy="5096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i="1" dirty="0" err="1"/>
              <a:t>Adji</a:t>
            </a:r>
            <a:r>
              <a:rPr lang="fr-FR" sz="1200" i="1" dirty="0"/>
              <a:t> AS, </a:t>
            </a:r>
            <a:r>
              <a:rPr lang="fr-FR" sz="1200" i="1" dirty="0" err="1"/>
              <a:t>Billah</a:t>
            </a:r>
            <a:r>
              <a:rPr lang="fr-FR" sz="1200" i="1" dirty="0"/>
              <a:t> A, </a:t>
            </a:r>
            <a:r>
              <a:rPr lang="fr-FR" sz="1200" i="1" dirty="0" err="1"/>
              <a:t>Sit</a:t>
            </a:r>
            <a:r>
              <a:rPr lang="fr-FR" sz="1200" i="1" dirty="0"/>
              <a:t> JEP, de </a:t>
            </a:r>
            <a:r>
              <a:rPr lang="fr-FR" sz="1200" i="1" dirty="0" err="1"/>
              <a:t>Liyis</a:t>
            </a:r>
            <a:r>
              <a:rPr lang="fr-FR" sz="1200" i="1" dirty="0"/>
              <a:t> BG, </a:t>
            </a:r>
            <a:r>
              <a:rPr lang="fr-FR" sz="1200" i="1" dirty="0" err="1"/>
              <a:t>Nugraha</a:t>
            </a:r>
            <a:r>
              <a:rPr lang="fr-FR" sz="1200" i="1" dirty="0"/>
              <a:t> A, </a:t>
            </a:r>
            <a:r>
              <a:rPr lang="fr-FR" sz="1200" i="1" dirty="0" err="1"/>
              <a:t>Puspita</a:t>
            </a:r>
            <a:r>
              <a:rPr lang="fr-FR" sz="1200" i="1" dirty="0"/>
              <a:t> A, et al. Long-</a:t>
            </a:r>
            <a:r>
              <a:rPr lang="fr-FR" sz="1200" i="1" dirty="0" err="1"/>
              <a:t>term</a:t>
            </a:r>
            <a:r>
              <a:rPr lang="fr-FR" sz="1200" i="1" dirty="0"/>
              <a:t> of </a:t>
            </a:r>
            <a:r>
              <a:rPr lang="fr-FR" sz="1200" i="1" dirty="0" err="1"/>
              <a:t>epicardial</a:t>
            </a:r>
            <a:r>
              <a:rPr lang="fr-FR" sz="1200" i="1" dirty="0"/>
              <a:t> </a:t>
            </a:r>
            <a:r>
              <a:rPr lang="fr-FR" sz="1200" i="1" dirty="0" err="1"/>
              <a:t>radiofrequency</a:t>
            </a:r>
            <a:r>
              <a:rPr lang="fr-FR" sz="1200" i="1" dirty="0"/>
              <a:t> ablation and </a:t>
            </a:r>
            <a:r>
              <a:rPr lang="fr-FR" sz="1200" i="1" dirty="0" err="1"/>
              <a:t>benefit</a:t>
            </a:r>
            <a:r>
              <a:rPr lang="fr-FR" sz="1200" i="1" dirty="0"/>
              <a:t> for </a:t>
            </a:r>
            <a:r>
              <a:rPr lang="fr-FR" sz="1200" i="1" dirty="0" err="1"/>
              <a:t>recurrent</a:t>
            </a:r>
            <a:r>
              <a:rPr lang="fr-FR" sz="1200" i="1" dirty="0"/>
              <a:t> </a:t>
            </a:r>
            <a:r>
              <a:rPr lang="fr-FR" sz="1200" i="1" dirty="0" err="1"/>
              <a:t>ventricular</a:t>
            </a:r>
            <a:r>
              <a:rPr lang="fr-FR" sz="1200" i="1" dirty="0"/>
              <a:t> </a:t>
            </a:r>
            <a:r>
              <a:rPr lang="fr-FR" sz="1200" i="1" dirty="0" err="1"/>
              <a:t>arrhythmia</a:t>
            </a:r>
            <a:r>
              <a:rPr lang="fr-FR" sz="1200" i="1" dirty="0"/>
              <a:t> in </a:t>
            </a:r>
            <a:r>
              <a:rPr lang="fr-FR" sz="1200" i="1" dirty="0" err="1"/>
              <a:t>Brugada</a:t>
            </a:r>
            <a:r>
              <a:rPr lang="fr-FR" sz="1200" i="1" dirty="0"/>
              <a:t> syndrome: A </a:t>
            </a:r>
            <a:r>
              <a:rPr lang="fr-FR" sz="1200" i="1" dirty="0" err="1"/>
              <a:t>systematic</a:t>
            </a:r>
            <a:r>
              <a:rPr lang="fr-FR" sz="1200" i="1" dirty="0"/>
              <a:t> </a:t>
            </a:r>
            <a:r>
              <a:rPr lang="fr-FR" sz="1200" i="1" dirty="0" err="1"/>
              <a:t>review</a:t>
            </a:r>
            <a:r>
              <a:rPr lang="fr-FR" sz="1200" i="1" dirty="0"/>
              <a:t> and </a:t>
            </a:r>
            <a:r>
              <a:rPr lang="fr-FR" sz="1200" i="1" dirty="0" err="1"/>
              <a:t>meta-analysis</a:t>
            </a:r>
            <a:r>
              <a:rPr lang="fr-FR" sz="1200" i="1" dirty="0"/>
              <a:t>. J </a:t>
            </a:r>
            <a:r>
              <a:rPr lang="fr-FR" sz="1200" i="1" dirty="0" err="1"/>
              <a:t>Arrhythm</a:t>
            </a:r>
            <a:r>
              <a:rPr lang="fr-FR" sz="1200" i="1" dirty="0"/>
              <a:t>. juin 2025;41(3):e70073.</a:t>
            </a:r>
          </a:p>
          <a:p>
            <a:pPr marL="0" indent="0">
              <a:buNone/>
            </a:pPr>
            <a:r>
              <a:rPr lang="fr-FR" sz="1200" i="1" dirty="0"/>
              <a:t>Behr ER. The diagnostic </a:t>
            </a:r>
            <a:r>
              <a:rPr lang="fr-FR" sz="1200" i="1" dirty="0" err="1"/>
              <a:t>role</a:t>
            </a:r>
            <a:r>
              <a:rPr lang="fr-FR" sz="1200" i="1" dirty="0"/>
              <a:t> of </a:t>
            </a:r>
            <a:r>
              <a:rPr lang="fr-FR" sz="1200" i="1" dirty="0" err="1"/>
              <a:t>pharmacological</a:t>
            </a:r>
            <a:r>
              <a:rPr lang="fr-FR" sz="1200" i="1" dirty="0"/>
              <a:t> provocation </a:t>
            </a:r>
            <a:r>
              <a:rPr lang="fr-FR" sz="1200" i="1" dirty="0" err="1"/>
              <a:t>testing</a:t>
            </a:r>
            <a:r>
              <a:rPr lang="fr-FR" sz="1200" i="1" dirty="0"/>
              <a:t> in </a:t>
            </a:r>
            <a:r>
              <a:rPr lang="fr-FR" sz="1200" i="1" dirty="0" err="1"/>
              <a:t>cardiac</a:t>
            </a:r>
            <a:r>
              <a:rPr lang="fr-FR" sz="1200" i="1" dirty="0"/>
              <a:t> </a:t>
            </a:r>
            <a:r>
              <a:rPr lang="fr-FR" sz="1200" i="1" dirty="0" err="1"/>
              <a:t>electrophysiology</a:t>
            </a:r>
            <a:r>
              <a:rPr lang="fr-FR" sz="1200" i="1" dirty="0"/>
              <a:t>: a </a:t>
            </a:r>
            <a:r>
              <a:rPr lang="fr-FR" sz="1200" i="1" dirty="0" err="1"/>
              <a:t>clinical</a:t>
            </a:r>
            <a:r>
              <a:rPr lang="fr-FR" sz="1200" i="1" dirty="0"/>
              <a:t> consensus </a:t>
            </a:r>
            <a:r>
              <a:rPr lang="fr-FR" sz="1200" i="1" dirty="0" err="1"/>
              <a:t>statement</a:t>
            </a:r>
            <a:r>
              <a:rPr lang="fr-FR" sz="1200" i="1" dirty="0"/>
              <a:t> of the </a:t>
            </a:r>
            <a:r>
              <a:rPr lang="fr-FR" sz="1200" i="1" dirty="0" err="1"/>
              <a:t>European</a:t>
            </a:r>
            <a:r>
              <a:rPr lang="fr-FR" sz="1200" i="1" dirty="0"/>
              <a:t> </a:t>
            </a:r>
            <a:r>
              <a:rPr lang="fr-FR" sz="1200" i="1" dirty="0" err="1"/>
              <a:t>Heart</a:t>
            </a:r>
            <a:r>
              <a:rPr lang="fr-FR" sz="1200" i="1" dirty="0"/>
              <a:t> </a:t>
            </a:r>
            <a:r>
              <a:rPr lang="fr-FR" sz="1200" i="1" dirty="0" err="1"/>
              <a:t>Rhythm</a:t>
            </a:r>
            <a:r>
              <a:rPr lang="fr-FR" sz="1200" i="1" dirty="0"/>
              <a:t> Association and the </a:t>
            </a:r>
            <a:r>
              <a:rPr lang="fr-FR" sz="1200" i="1" dirty="0" err="1"/>
              <a:t>European</a:t>
            </a:r>
            <a:r>
              <a:rPr lang="fr-FR" sz="1200" i="1" dirty="0"/>
              <a:t> Association of </a:t>
            </a:r>
            <a:r>
              <a:rPr lang="fr-FR" sz="1200" i="1" dirty="0" err="1"/>
              <a:t>Percutaneous</a:t>
            </a:r>
            <a:r>
              <a:rPr lang="fr-FR" sz="1200" i="1" dirty="0"/>
              <a:t> </a:t>
            </a:r>
            <a:r>
              <a:rPr lang="fr-FR" sz="1200" i="1" dirty="0" err="1"/>
              <a:t>Cardiovascular</a:t>
            </a:r>
            <a:r>
              <a:rPr lang="fr-FR" sz="1200" i="1" dirty="0"/>
              <a:t> Interventions (EAPCI) of the ESC, the ESC </a:t>
            </a:r>
            <a:r>
              <a:rPr lang="fr-FR" sz="1200" i="1" dirty="0" err="1"/>
              <a:t>Working</a:t>
            </a:r>
            <a:r>
              <a:rPr lang="fr-FR" sz="1200" i="1" dirty="0"/>
              <a:t> Group on </a:t>
            </a:r>
            <a:r>
              <a:rPr lang="fr-FR" sz="1200" i="1" dirty="0" err="1"/>
              <a:t>Cardiovascular</a:t>
            </a:r>
            <a:r>
              <a:rPr lang="fr-FR" sz="1200" i="1" dirty="0"/>
              <a:t> </a:t>
            </a:r>
            <a:r>
              <a:rPr lang="fr-FR" sz="1200" i="1" dirty="0" err="1"/>
              <a:t>Pharmacotherapy</a:t>
            </a:r>
            <a:r>
              <a:rPr lang="fr-FR" sz="1200" i="1" dirty="0"/>
              <a:t>, the Association of </a:t>
            </a:r>
            <a:r>
              <a:rPr lang="fr-FR" sz="1200" i="1" dirty="0" err="1"/>
              <a:t>European</a:t>
            </a:r>
            <a:r>
              <a:rPr lang="fr-FR" sz="1200" i="1" dirty="0"/>
              <a:t> </a:t>
            </a:r>
            <a:r>
              <a:rPr lang="fr-FR" sz="1200" i="1" dirty="0" err="1"/>
              <a:t>Paediatric</a:t>
            </a:r>
            <a:r>
              <a:rPr lang="fr-FR" sz="1200" i="1" dirty="0"/>
              <a:t> and </a:t>
            </a:r>
            <a:r>
              <a:rPr lang="fr-FR" sz="1200" i="1" dirty="0" err="1"/>
              <a:t>Congenital</a:t>
            </a:r>
            <a:r>
              <a:rPr lang="fr-FR" sz="1200" i="1" dirty="0"/>
              <a:t> </a:t>
            </a:r>
            <a:r>
              <a:rPr lang="fr-FR" sz="1200" i="1" dirty="0" err="1"/>
              <a:t>Cardiology</a:t>
            </a:r>
            <a:r>
              <a:rPr lang="fr-FR" sz="1200" i="1" dirty="0"/>
              <a:t> (AEPC), the </a:t>
            </a:r>
            <a:r>
              <a:rPr lang="fr-FR" sz="1200" i="1" dirty="0" err="1"/>
              <a:t>Paediatric</a:t>
            </a:r>
            <a:r>
              <a:rPr lang="fr-FR" sz="1200" i="1" dirty="0"/>
              <a:t> &amp; </a:t>
            </a:r>
            <a:r>
              <a:rPr lang="fr-FR" sz="1200" i="1" dirty="0" err="1"/>
              <a:t>Congenital</a:t>
            </a:r>
            <a:r>
              <a:rPr lang="fr-FR" sz="1200" i="1" dirty="0"/>
              <a:t> </a:t>
            </a:r>
            <a:r>
              <a:rPr lang="fr-FR" sz="1200" i="1" dirty="0" err="1"/>
              <a:t>Electrophysiology</a:t>
            </a:r>
            <a:r>
              <a:rPr lang="fr-FR" sz="1200" i="1" dirty="0"/>
              <a:t> Society (PACES), the </a:t>
            </a:r>
            <a:r>
              <a:rPr lang="fr-FR" sz="1200" i="1" dirty="0" err="1"/>
              <a:t>Heart</a:t>
            </a:r>
            <a:r>
              <a:rPr lang="fr-FR" sz="1200" i="1" dirty="0"/>
              <a:t> </a:t>
            </a:r>
            <a:r>
              <a:rPr lang="fr-FR" sz="1200" i="1" dirty="0" err="1"/>
              <a:t>Rhythm</a:t>
            </a:r>
            <a:r>
              <a:rPr lang="fr-FR" sz="1200" i="1" dirty="0"/>
              <a:t> Society (HRS), the Asia Pacific </a:t>
            </a:r>
            <a:r>
              <a:rPr lang="fr-FR" sz="1200" i="1" dirty="0" err="1"/>
              <a:t>Heart</a:t>
            </a:r>
            <a:r>
              <a:rPr lang="fr-FR" sz="1200" i="1" dirty="0"/>
              <a:t> </a:t>
            </a:r>
            <a:r>
              <a:rPr lang="fr-FR" sz="1200" i="1" dirty="0" err="1"/>
              <a:t>Rhythm</a:t>
            </a:r>
            <a:r>
              <a:rPr lang="fr-FR" sz="1200" i="1" dirty="0"/>
              <a:t> Society (APHRS), and the Latin American </a:t>
            </a:r>
            <a:r>
              <a:rPr lang="fr-FR" sz="1200" i="1" dirty="0" err="1"/>
              <a:t>Heart</a:t>
            </a:r>
            <a:r>
              <a:rPr lang="fr-FR" sz="1200" i="1" dirty="0"/>
              <a:t> </a:t>
            </a:r>
            <a:r>
              <a:rPr lang="fr-FR" sz="1200" i="1" dirty="0" err="1"/>
              <a:t>Rhythm</a:t>
            </a:r>
            <a:r>
              <a:rPr lang="fr-FR" sz="1200" i="1" dirty="0"/>
              <a:t> Society (LAHRS).</a:t>
            </a:r>
          </a:p>
          <a:p>
            <a:pPr marL="0" indent="0">
              <a:buNone/>
            </a:pPr>
            <a:r>
              <a:rPr lang="fr-FR" sz="1200" i="1" dirty="0" err="1"/>
              <a:t>Calò</a:t>
            </a:r>
            <a:r>
              <a:rPr lang="fr-FR" sz="1200" i="1" dirty="0"/>
              <a:t> L, </a:t>
            </a:r>
            <a:r>
              <a:rPr lang="fr-FR" sz="1200" i="1" dirty="0" err="1"/>
              <a:t>Giustetto</a:t>
            </a:r>
            <a:r>
              <a:rPr lang="fr-FR" sz="1200" i="1" dirty="0"/>
              <a:t> C, Martino A, </a:t>
            </a:r>
            <a:r>
              <a:rPr lang="fr-FR" sz="1200" i="1" dirty="0" err="1"/>
              <a:t>Sciarra</a:t>
            </a:r>
            <a:r>
              <a:rPr lang="fr-FR" sz="1200" i="1" dirty="0"/>
              <a:t> L, </a:t>
            </a:r>
            <a:r>
              <a:rPr lang="fr-FR" sz="1200" i="1" dirty="0" err="1"/>
              <a:t>Cerrato</a:t>
            </a:r>
            <a:r>
              <a:rPr lang="fr-FR" sz="1200" i="1" dirty="0"/>
              <a:t> N, </a:t>
            </a:r>
            <a:r>
              <a:rPr lang="fr-FR" sz="1200" i="1" dirty="0" err="1"/>
              <a:t>Marziali</a:t>
            </a:r>
            <a:r>
              <a:rPr lang="fr-FR" sz="1200" i="1" dirty="0"/>
              <a:t> M, et al. A New </a:t>
            </a:r>
            <a:r>
              <a:rPr lang="fr-FR" sz="1200" i="1" dirty="0" err="1"/>
              <a:t>Electrocardiographic</a:t>
            </a:r>
            <a:r>
              <a:rPr lang="fr-FR" sz="1200" i="1" dirty="0"/>
              <a:t> Marker of </a:t>
            </a:r>
            <a:r>
              <a:rPr lang="fr-FR" sz="1200" i="1" dirty="0" err="1"/>
              <a:t>Sudden</a:t>
            </a:r>
            <a:r>
              <a:rPr lang="fr-FR" sz="1200" i="1" dirty="0"/>
              <a:t> </a:t>
            </a:r>
            <a:r>
              <a:rPr lang="fr-FR" sz="1200" i="1" dirty="0" err="1"/>
              <a:t>Death</a:t>
            </a:r>
            <a:r>
              <a:rPr lang="fr-FR" sz="1200" i="1" dirty="0"/>
              <a:t> in </a:t>
            </a:r>
            <a:r>
              <a:rPr lang="fr-FR" sz="1200" i="1" dirty="0" err="1"/>
              <a:t>Brugada</a:t>
            </a:r>
            <a:r>
              <a:rPr lang="fr-FR" sz="1200" i="1" dirty="0"/>
              <a:t> Syndrome: The S-</a:t>
            </a:r>
            <a:r>
              <a:rPr lang="fr-FR" sz="1200" i="1" dirty="0" err="1"/>
              <a:t>Wave</a:t>
            </a:r>
            <a:r>
              <a:rPr lang="fr-FR" sz="1200" i="1" dirty="0"/>
              <a:t> in Lead I. J Am Coll </a:t>
            </a:r>
            <a:r>
              <a:rPr lang="fr-FR" sz="1200" i="1" dirty="0" err="1"/>
              <a:t>Cardiol</a:t>
            </a:r>
            <a:r>
              <a:rPr lang="fr-FR" sz="1200" i="1" dirty="0"/>
              <a:t>. 29 mars 2016;67(12):1427‑40.</a:t>
            </a:r>
          </a:p>
          <a:p>
            <a:pPr marL="0" indent="0">
              <a:buNone/>
            </a:pPr>
            <a:r>
              <a:rPr lang="fr-FR" sz="1200" i="1" dirty="0" err="1"/>
              <a:t>Chiotis</a:t>
            </a:r>
            <a:r>
              <a:rPr lang="fr-FR" sz="1200" i="1" dirty="0"/>
              <a:t> S, </a:t>
            </a:r>
            <a:r>
              <a:rPr lang="fr-FR" sz="1200" i="1" dirty="0" err="1"/>
              <a:t>Pannone</a:t>
            </a:r>
            <a:r>
              <a:rPr lang="fr-FR" sz="1200" i="1" dirty="0"/>
              <a:t> L, </a:t>
            </a:r>
            <a:r>
              <a:rPr lang="fr-FR" sz="1200" i="1" dirty="0" err="1"/>
              <a:t>Doundoulakis</a:t>
            </a:r>
            <a:r>
              <a:rPr lang="fr-FR" sz="1200" i="1" dirty="0"/>
              <a:t> I, Della Rocca DG, </a:t>
            </a:r>
            <a:r>
              <a:rPr lang="fr-FR" sz="1200" i="1" dirty="0" err="1"/>
              <a:t>Zafeiropoulos</a:t>
            </a:r>
            <a:r>
              <a:rPr lang="fr-FR" sz="1200" i="1" dirty="0"/>
              <a:t> S, </a:t>
            </a:r>
            <a:r>
              <a:rPr lang="fr-FR" sz="1200" i="1" dirty="0" err="1"/>
              <a:t>Sorgente</a:t>
            </a:r>
            <a:r>
              <a:rPr lang="fr-FR" sz="1200" i="1" dirty="0"/>
              <a:t> A, et al. </a:t>
            </a:r>
            <a:r>
              <a:rPr lang="fr-FR" sz="1200" i="1" dirty="0" err="1"/>
              <a:t>Spontaneous</a:t>
            </a:r>
            <a:r>
              <a:rPr lang="fr-FR" sz="1200" i="1" dirty="0"/>
              <a:t> type 1 ECG and </a:t>
            </a:r>
            <a:r>
              <a:rPr lang="fr-FR" sz="1200" i="1" dirty="0" err="1"/>
              <a:t>arrhythmic</a:t>
            </a:r>
            <a:r>
              <a:rPr lang="fr-FR" sz="1200" i="1" dirty="0"/>
              <a:t> </a:t>
            </a:r>
            <a:r>
              <a:rPr lang="fr-FR" sz="1200" i="1" dirty="0" err="1"/>
              <a:t>risk</a:t>
            </a:r>
            <a:r>
              <a:rPr lang="fr-FR" sz="1200" i="1" dirty="0"/>
              <a:t> in </a:t>
            </a:r>
            <a:r>
              <a:rPr lang="fr-FR" sz="1200" i="1" dirty="0" err="1"/>
              <a:t>Brugada</a:t>
            </a:r>
            <a:r>
              <a:rPr lang="fr-FR" sz="1200" i="1" dirty="0"/>
              <a:t> syndrome: A </a:t>
            </a:r>
            <a:r>
              <a:rPr lang="fr-FR" sz="1200" i="1" dirty="0" err="1"/>
              <a:t>meta-analysis</a:t>
            </a:r>
            <a:r>
              <a:rPr lang="fr-FR" sz="1200" i="1" dirty="0"/>
              <a:t> of </a:t>
            </a:r>
            <a:r>
              <a:rPr lang="fr-FR" sz="1200" i="1" dirty="0" err="1"/>
              <a:t>adjusted</a:t>
            </a:r>
            <a:r>
              <a:rPr lang="fr-FR" sz="1200" i="1" dirty="0"/>
              <a:t> time-to-</a:t>
            </a:r>
            <a:r>
              <a:rPr lang="fr-FR" sz="1200" i="1" dirty="0" err="1"/>
              <a:t>event</a:t>
            </a:r>
            <a:r>
              <a:rPr lang="fr-FR" sz="1200" i="1" dirty="0"/>
              <a:t> data. </a:t>
            </a:r>
            <a:r>
              <a:rPr lang="fr-FR" sz="1200" i="1" dirty="0" err="1"/>
              <a:t>Heart</a:t>
            </a:r>
            <a:r>
              <a:rPr lang="fr-FR" sz="1200" i="1" dirty="0"/>
              <a:t> </a:t>
            </a:r>
            <a:r>
              <a:rPr lang="fr-FR" sz="1200" i="1" dirty="0" err="1"/>
              <a:t>Rhythm</a:t>
            </a:r>
            <a:r>
              <a:rPr lang="fr-FR" sz="1200" i="1" dirty="0"/>
              <a:t> O2. 1 </a:t>
            </a:r>
            <a:r>
              <a:rPr lang="fr-FR" sz="1200" i="1" dirty="0" err="1"/>
              <a:t>févr</a:t>
            </a:r>
            <a:r>
              <a:rPr lang="fr-FR" sz="1200" i="1" dirty="0"/>
              <a:t> 2025;6(2):195‑203.</a:t>
            </a:r>
          </a:p>
          <a:p>
            <a:pPr marL="0" indent="0">
              <a:buNone/>
            </a:pPr>
            <a:r>
              <a:rPr lang="fr-FR" sz="1200" i="1" dirty="0" err="1"/>
              <a:t>Gaita</a:t>
            </a:r>
            <a:r>
              <a:rPr lang="fr-FR" sz="1200" i="1" dirty="0"/>
              <a:t> F, </a:t>
            </a:r>
            <a:r>
              <a:rPr lang="fr-FR" sz="1200" i="1" dirty="0" err="1"/>
              <a:t>Cerrato</a:t>
            </a:r>
            <a:r>
              <a:rPr lang="fr-FR" sz="1200" i="1" dirty="0"/>
              <a:t> N, </a:t>
            </a:r>
            <a:r>
              <a:rPr lang="fr-FR" sz="1200" i="1" dirty="0" err="1"/>
              <a:t>Giustetto</a:t>
            </a:r>
            <a:r>
              <a:rPr lang="fr-FR" sz="1200" i="1" dirty="0"/>
              <a:t> C, </a:t>
            </a:r>
            <a:r>
              <a:rPr lang="fr-FR" sz="1200" i="1" dirty="0" err="1"/>
              <a:t>Garberoglio</a:t>
            </a:r>
            <a:r>
              <a:rPr lang="fr-FR" sz="1200" i="1" dirty="0"/>
              <a:t> L, </a:t>
            </a:r>
            <a:r>
              <a:rPr lang="fr-FR" sz="1200" i="1" dirty="0" err="1"/>
              <a:t>Calò</a:t>
            </a:r>
            <a:r>
              <a:rPr lang="fr-FR" sz="1200" i="1" dirty="0"/>
              <a:t> L. </a:t>
            </a:r>
            <a:r>
              <a:rPr lang="fr-FR" sz="1200" i="1" dirty="0" err="1"/>
              <a:t>Brugada</a:t>
            </a:r>
            <a:r>
              <a:rPr lang="fr-FR" sz="1200" i="1" dirty="0"/>
              <a:t> syndrome: identification of </a:t>
            </a:r>
            <a:r>
              <a:rPr lang="fr-FR" sz="1200" i="1" dirty="0" err="1"/>
              <a:t>subjects</a:t>
            </a:r>
            <a:r>
              <a:rPr lang="fr-FR" sz="1200" i="1" dirty="0"/>
              <a:t> at </a:t>
            </a:r>
            <a:r>
              <a:rPr lang="fr-FR" sz="1200" i="1" dirty="0" err="1"/>
              <a:t>risk</a:t>
            </a:r>
            <a:r>
              <a:rPr lang="fr-FR" sz="1200" i="1" dirty="0"/>
              <a:t> and </a:t>
            </a:r>
            <a:r>
              <a:rPr lang="fr-FR" sz="1200" i="1" dirty="0" err="1"/>
              <a:t>therapy</a:t>
            </a:r>
            <a:r>
              <a:rPr lang="fr-FR" sz="1200" i="1" dirty="0"/>
              <a:t>. </a:t>
            </a:r>
            <a:r>
              <a:rPr lang="fr-FR" sz="1200" i="1" dirty="0" err="1"/>
              <a:t>Eur</a:t>
            </a:r>
            <a:r>
              <a:rPr lang="fr-FR" sz="1200" i="1" dirty="0"/>
              <a:t> </a:t>
            </a:r>
            <a:r>
              <a:rPr lang="fr-FR" sz="1200" i="1" dirty="0" err="1"/>
              <a:t>Heart</a:t>
            </a:r>
            <a:r>
              <a:rPr lang="fr-FR" sz="1200" i="1" dirty="0"/>
              <a:t> J Suppl. 17 </a:t>
            </a:r>
            <a:r>
              <a:rPr lang="fr-FR" sz="1200" i="1" dirty="0" err="1"/>
              <a:t>avr</a:t>
            </a:r>
            <a:r>
              <a:rPr lang="fr-FR" sz="1200" i="1" dirty="0"/>
              <a:t> 2024;26(</a:t>
            </a:r>
            <a:r>
              <a:rPr lang="fr-FR" sz="1200" i="1" dirty="0" err="1"/>
              <a:t>Suppl</a:t>
            </a:r>
            <a:r>
              <a:rPr lang="fr-FR" sz="1200" i="1" dirty="0"/>
              <a:t> 1):i69‑73.</a:t>
            </a:r>
          </a:p>
          <a:p>
            <a:pPr marL="0" indent="0">
              <a:buNone/>
            </a:pPr>
            <a:r>
              <a:rPr lang="fr-FR" sz="1200" i="1" dirty="0" err="1"/>
              <a:t>Krahn</a:t>
            </a:r>
            <a:r>
              <a:rPr lang="fr-FR" sz="1200" i="1" dirty="0"/>
              <a:t> AD, Behr ER, Hamilton R, Probst V, </a:t>
            </a:r>
            <a:r>
              <a:rPr lang="fr-FR" sz="1200" i="1" dirty="0" err="1"/>
              <a:t>Laksman</a:t>
            </a:r>
            <a:r>
              <a:rPr lang="fr-FR" sz="1200" i="1" dirty="0"/>
              <a:t> Z, Han HC. </a:t>
            </a:r>
            <a:r>
              <a:rPr lang="fr-FR" sz="1200" i="1" dirty="0" err="1"/>
              <a:t>Brugada</a:t>
            </a:r>
            <a:r>
              <a:rPr lang="fr-FR" sz="1200" i="1" dirty="0"/>
              <a:t> Syndrome. JACC: </a:t>
            </a:r>
            <a:r>
              <a:rPr lang="fr-FR" sz="1200" i="1" dirty="0" err="1"/>
              <a:t>Clinical</a:t>
            </a:r>
            <a:r>
              <a:rPr lang="fr-FR" sz="1200" i="1" dirty="0"/>
              <a:t> </a:t>
            </a:r>
            <a:r>
              <a:rPr lang="fr-FR" sz="1200" i="1" dirty="0" err="1"/>
              <a:t>Electrophysiology</a:t>
            </a:r>
            <a:r>
              <a:rPr lang="fr-FR" sz="1200" i="1" dirty="0"/>
              <a:t>. mars 2022;8(3):386‑405.</a:t>
            </a:r>
          </a:p>
          <a:p>
            <a:pPr marL="0" indent="0">
              <a:buNone/>
            </a:pPr>
            <a:r>
              <a:rPr lang="fr-FR" sz="1200" i="1" dirty="0" err="1"/>
              <a:t>Zeppenfeld</a:t>
            </a:r>
            <a:r>
              <a:rPr lang="fr-FR" sz="1200" i="1" dirty="0"/>
              <a:t> K, </a:t>
            </a:r>
            <a:r>
              <a:rPr lang="fr-FR" sz="1200" i="1" dirty="0" err="1"/>
              <a:t>Tfelt</a:t>
            </a:r>
            <a:r>
              <a:rPr lang="fr-FR" sz="1200" i="1" dirty="0"/>
              <a:t>-Hansen J, de Riva M, Winkel BG, Behr ER, </a:t>
            </a:r>
            <a:r>
              <a:rPr lang="fr-FR" sz="1200" i="1" dirty="0" err="1"/>
              <a:t>Blom</a:t>
            </a:r>
            <a:r>
              <a:rPr lang="fr-FR" sz="1200" i="1" dirty="0"/>
              <a:t> NA, et al. 2022 ESC Guidelines for the management of patients with </a:t>
            </a:r>
            <a:r>
              <a:rPr lang="fr-FR" sz="1200" i="1" dirty="0" err="1"/>
              <a:t>ventricular</a:t>
            </a:r>
            <a:r>
              <a:rPr lang="fr-FR" sz="1200" i="1" dirty="0"/>
              <a:t> </a:t>
            </a:r>
            <a:r>
              <a:rPr lang="fr-FR" sz="1200" i="1" dirty="0" err="1"/>
              <a:t>arrhythmias</a:t>
            </a:r>
            <a:r>
              <a:rPr lang="fr-FR" sz="1200" i="1" dirty="0"/>
              <a:t> and the </a:t>
            </a:r>
            <a:r>
              <a:rPr lang="fr-FR" sz="1200" i="1" dirty="0" err="1"/>
              <a:t>prevention</a:t>
            </a:r>
            <a:r>
              <a:rPr lang="fr-FR" sz="1200" i="1" dirty="0"/>
              <a:t> of </a:t>
            </a:r>
            <a:r>
              <a:rPr lang="fr-FR" sz="1200" i="1" dirty="0" err="1"/>
              <a:t>sudden</a:t>
            </a:r>
            <a:r>
              <a:rPr lang="fr-FR" sz="1200" i="1" dirty="0"/>
              <a:t> </a:t>
            </a:r>
            <a:r>
              <a:rPr lang="fr-FR" sz="1200" i="1" dirty="0" err="1"/>
              <a:t>cardiac</a:t>
            </a:r>
            <a:r>
              <a:rPr lang="fr-FR" sz="1200" i="1" dirty="0"/>
              <a:t> </a:t>
            </a:r>
            <a:r>
              <a:rPr lang="fr-FR" sz="1200" i="1" dirty="0" err="1"/>
              <a:t>death</a:t>
            </a:r>
            <a:r>
              <a:rPr lang="fr-FR" sz="1200" i="1" dirty="0"/>
              <a:t>: </a:t>
            </a:r>
            <a:r>
              <a:rPr lang="fr-FR" sz="1200" i="1" dirty="0" err="1"/>
              <a:t>Developed</a:t>
            </a:r>
            <a:r>
              <a:rPr lang="fr-FR" sz="1200" i="1" dirty="0"/>
              <a:t> by the </a:t>
            </a:r>
            <a:r>
              <a:rPr lang="fr-FR" sz="1200" i="1" dirty="0" err="1"/>
              <a:t>task</a:t>
            </a:r>
            <a:r>
              <a:rPr lang="fr-FR" sz="1200" i="1" dirty="0"/>
              <a:t> force for the management of patients with </a:t>
            </a:r>
            <a:r>
              <a:rPr lang="fr-FR" sz="1200" i="1" dirty="0" err="1"/>
              <a:t>ventricular</a:t>
            </a:r>
            <a:r>
              <a:rPr lang="fr-FR" sz="1200" i="1" dirty="0"/>
              <a:t> </a:t>
            </a:r>
            <a:r>
              <a:rPr lang="fr-FR" sz="1200" i="1" dirty="0" err="1"/>
              <a:t>arrhythmias</a:t>
            </a:r>
            <a:r>
              <a:rPr lang="fr-FR" sz="1200" i="1" dirty="0"/>
              <a:t> and the </a:t>
            </a:r>
            <a:r>
              <a:rPr lang="fr-FR" sz="1200" i="1" dirty="0" err="1"/>
              <a:t>prevention</a:t>
            </a:r>
            <a:r>
              <a:rPr lang="fr-FR" sz="1200" i="1" dirty="0"/>
              <a:t> of </a:t>
            </a:r>
            <a:r>
              <a:rPr lang="fr-FR" sz="1200" i="1" dirty="0" err="1"/>
              <a:t>sudden</a:t>
            </a:r>
            <a:r>
              <a:rPr lang="fr-FR" sz="1200" i="1" dirty="0"/>
              <a:t> </a:t>
            </a:r>
            <a:r>
              <a:rPr lang="fr-FR" sz="1200" i="1" dirty="0" err="1"/>
              <a:t>cardiac</a:t>
            </a:r>
            <a:r>
              <a:rPr lang="fr-FR" sz="1200" i="1" dirty="0"/>
              <a:t> </a:t>
            </a:r>
            <a:r>
              <a:rPr lang="fr-FR" sz="1200" i="1" dirty="0" err="1"/>
              <a:t>death</a:t>
            </a:r>
            <a:r>
              <a:rPr lang="fr-FR" sz="1200" i="1" dirty="0"/>
              <a:t> of the </a:t>
            </a:r>
            <a:r>
              <a:rPr lang="fr-FR" sz="1200" i="1" dirty="0" err="1"/>
              <a:t>European</a:t>
            </a:r>
            <a:r>
              <a:rPr lang="fr-FR" sz="1200" i="1" dirty="0"/>
              <a:t> Society of </a:t>
            </a:r>
            <a:r>
              <a:rPr lang="fr-FR" sz="1200" i="1" dirty="0" err="1"/>
              <a:t>Cardiology</a:t>
            </a:r>
            <a:r>
              <a:rPr lang="fr-FR" sz="1200" i="1" dirty="0"/>
              <a:t> (ESC) </a:t>
            </a:r>
            <a:r>
              <a:rPr lang="fr-FR" sz="1200" i="1" dirty="0" err="1"/>
              <a:t>Endorsed</a:t>
            </a:r>
            <a:r>
              <a:rPr lang="fr-FR" sz="1200" i="1" dirty="0"/>
              <a:t> by the Association for </a:t>
            </a:r>
            <a:r>
              <a:rPr lang="fr-FR" sz="1200" i="1" dirty="0" err="1"/>
              <a:t>European</a:t>
            </a:r>
            <a:r>
              <a:rPr lang="fr-FR" sz="1200" i="1" dirty="0"/>
              <a:t> </a:t>
            </a:r>
            <a:r>
              <a:rPr lang="fr-FR" sz="1200" i="1" dirty="0" err="1"/>
              <a:t>Paediatric</a:t>
            </a:r>
            <a:r>
              <a:rPr lang="fr-FR" sz="1200" i="1" dirty="0"/>
              <a:t> and </a:t>
            </a:r>
            <a:r>
              <a:rPr lang="fr-FR" sz="1200" i="1" dirty="0" err="1"/>
              <a:t>Congenital</a:t>
            </a:r>
            <a:r>
              <a:rPr lang="fr-FR" sz="1200" i="1" dirty="0"/>
              <a:t> </a:t>
            </a:r>
            <a:r>
              <a:rPr lang="fr-FR" sz="1200" i="1" dirty="0" err="1"/>
              <a:t>Cardiology</a:t>
            </a:r>
            <a:r>
              <a:rPr lang="fr-FR" sz="1200" i="1" dirty="0"/>
              <a:t> (AEPC). </a:t>
            </a:r>
            <a:r>
              <a:rPr lang="fr-FR" sz="1200" i="1" dirty="0" err="1"/>
              <a:t>European</a:t>
            </a:r>
            <a:r>
              <a:rPr lang="fr-FR" sz="1200" i="1" dirty="0"/>
              <a:t> </a:t>
            </a:r>
            <a:r>
              <a:rPr lang="fr-FR" sz="1200" i="1" dirty="0" err="1"/>
              <a:t>Heart</a:t>
            </a:r>
            <a:r>
              <a:rPr lang="fr-FR" sz="1200" i="1" dirty="0"/>
              <a:t> Journal. 21 </a:t>
            </a:r>
            <a:r>
              <a:rPr lang="fr-FR" sz="1200" i="1" dirty="0" err="1"/>
              <a:t>oct</a:t>
            </a:r>
            <a:r>
              <a:rPr lang="fr-FR" sz="1200" i="1" dirty="0"/>
              <a:t> 2022;43(40):3997‑4126. </a:t>
            </a:r>
          </a:p>
          <a:p>
            <a:pPr marL="0" indent="0">
              <a:buNone/>
            </a:pPr>
            <a:r>
              <a:rPr lang="fr-FR" sz="1200" i="1" dirty="0" err="1"/>
              <a:t>Programmed</a:t>
            </a:r>
            <a:r>
              <a:rPr lang="fr-FR" sz="1200" i="1" dirty="0"/>
              <a:t> </a:t>
            </a:r>
            <a:r>
              <a:rPr lang="fr-FR" sz="1200" i="1" dirty="0" err="1"/>
              <a:t>Ventricular</a:t>
            </a:r>
            <a:r>
              <a:rPr lang="fr-FR" sz="1200" i="1" dirty="0"/>
              <a:t> Stimulation for Risk Stratification in the </a:t>
            </a:r>
            <a:r>
              <a:rPr lang="fr-FR" sz="1200" i="1" dirty="0" err="1"/>
              <a:t>Brugada</a:t>
            </a:r>
            <a:r>
              <a:rPr lang="fr-FR" sz="1200" i="1" dirty="0"/>
              <a:t> Syndrome | Circulation </a:t>
            </a:r>
          </a:p>
          <a:p>
            <a:pPr marL="0" indent="0">
              <a:buNone/>
            </a:pPr>
            <a:r>
              <a:rPr lang="fr-FR" sz="1200" i="1" dirty="0"/>
              <a:t>Triggers of </a:t>
            </a:r>
            <a:r>
              <a:rPr lang="fr-FR" sz="1200" i="1" dirty="0" err="1"/>
              <a:t>Ventricular</a:t>
            </a:r>
            <a:r>
              <a:rPr lang="fr-FR" sz="1200" i="1" dirty="0"/>
              <a:t> Fibrillation in Patients With </a:t>
            </a:r>
            <a:r>
              <a:rPr lang="fr-FR" sz="1200" i="1" dirty="0" err="1"/>
              <a:t>Inferolateral</a:t>
            </a:r>
            <a:r>
              <a:rPr lang="fr-FR" sz="1200" i="1" dirty="0"/>
              <a:t> J-</a:t>
            </a:r>
            <a:r>
              <a:rPr lang="fr-FR" sz="1200" i="1" dirty="0" err="1"/>
              <a:t>Wave</a:t>
            </a:r>
            <a:r>
              <a:rPr lang="fr-FR" sz="1200" i="1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3753349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3B4B8-C396-E1FF-22ED-633F45EF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DIAGNOSTIQUES – SCORE DE SHANGHAI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6F31FBF-3F94-66FC-C402-FAD3209E6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893" y="1110034"/>
            <a:ext cx="5270214" cy="51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2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3775B-CC37-0893-FB20-0F5DA228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wer Point Art vectoriel, icônes et graphiques à télécharger gratuitement">
            <a:extLst>
              <a:ext uri="{FF2B5EF4-FFF2-40B4-BE49-F238E27FC236}">
                <a16:creationId xmlns:a16="http://schemas.microsoft.com/office/drawing/2014/main" id="{131AB9AE-B3DD-90C0-741E-6844CA1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r="2" b="2"/>
          <a:stretch>
            <a:fillRect/>
          </a:stretch>
        </p:blipFill>
        <p:spPr bwMode="auto">
          <a:xfrm flipH="1">
            <a:off x="20" y="10"/>
            <a:ext cx="7715230" cy="64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5AC2B59-C690-02A1-63A4-513C7CB3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079" y="2543968"/>
            <a:ext cx="8510392" cy="1325563"/>
          </a:xfrm>
        </p:spPr>
        <p:txBody>
          <a:bodyPr anchor="ctr">
            <a:normAutofit/>
          </a:bodyPr>
          <a:lstStyle/>
          <a:p>
            <a:pPr algn="r"/>
            <a:r>
              <a:rPr lang="fr-FR" dirty="0"/>
              <a:t>STRATIFICATION DU RISQUE DE MORT SUBITE</a:t>
            </a:r>
          </a:p>
        </p:txBody>
      </p:sp>
    </p:spTree>
    <p:extLst>
      <p:ext uri="{BB962C8B-B14F-4D97-AF65-F5344CB8AC3E}">
        <p14:creationId xmlns:p14="http://schemas.microsoft.com/office/powerpoint/2010/main" val="185308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2674B-0248-2A7D-4886-3EE504C1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TROIS CADRES CLINIQUES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529DE0-2BA6-2E1B-FFBB-B6D5DAAAB779}"/>
              </a:ext>
            </a:extLst>
          </p:cNvPr>
          <p:cNvSpPr txBox="1"/>
          <p:nvPr/>
        </p:nvSpPr>
        <p:spPr>
          <a:xfrm>
            <a:off x="681644" y="1828800"/>
            <a:ext cx="18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ACR / SYNCOPE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4E773-3A8C-1541-7547-F38F99254CE2}"/>
              </a:ext>
            </a:extLst>
          </p:cNvPr>
          <p:cNvSpPr/>
          <p:nvPr/>
        </p:nvSpPr>
        <p:spPr>
          <a:xfrm>
            <a:off x="681644" y="1828800"/>
            <a:ext cx="3075709" cy="3424843"/>
          </a:xfrm>
          <a:prstGeom prst="rect">
            <a:avLst/>
          </a:prstGeom>
          <a:solidFill>
            <a:srgbClr val="2932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ARRET CARDIORESPIRATOIRE / SYNCOPE CARDIAQUE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F578F1-566D-8328-530C-1B3BA6F1C74B}"/>
              </a:ext>
            </a:extLst>
          </p:cNvPr>
          <p:cNvSpPr/>
          <p:nvPr/>
        </p:nvSpPr>
        <p:spPr>
          <a:xfrm>
            <a:off x="8434647" y="1828799"/>
            <a:ext cx="3075709" cy="3424843"/>
          </a:xfrm>
          <a:prstGeom prst="rect">
            <a:avLst/>
          </a:prstGeom>
          <a:solidFill>
            <a:srgbClr val="98C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ELECTROCARDIOGRAMME EVOCATEUR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DF5D82-AF80-D17C-A723-6D518BBF6E77}"/>
              </a:ext>
            </a:extLst>
          </p:cNvPr>
          <p:cNvSpPr/>
          <p:nvPr/>
        </p:nvSpPr>
        <p:spPr>
          <a:xfrm>
            <a:off x="4558145" y="1828799"/>
            <a:ext cx="3075709" cy="3424843"/>
          </a:xfrm>
          <a:prstGeom prst="rect">
            <a:avLst/>
          </a:prstGeom>
          <a:solidFill>
            <a:srgbClr val="3C5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BILAN FAMILIAL DE BRUGADA / MORT SUBITE</a:t>
            </a:r>
          </a:p>
        </p:txBody>
      </p:sp>
    </p:spTree>
    <p:extLst>
      <p:ext uri="{BB962C8B-B14F-4D97-AF65-F5344CB8AC3E}">
        <p14:creationId xmlns:p14="http://schemas.microsoft.com/office/powerpoint/2010/main" val="206280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005D0-913D-4C2D-82D9-66145962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DONNÉES REGISTRE FINGER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4135AE1-8E5C-38DA-FB50-5808DA0A2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932" y="1254755"/>
            <a:ext cx="8746135" cy="4972719"/>
          </a:xfrm>
        </p:spPr>
      </p:pic>
    </p:spTree>
    <p:extLst>
      <p:ext uri="{BB962C8B-B14F-4D97-AF65-F5344CB8AC3E}">
        <p14:creationId xmlns:p14="http://schemas.microsoft.com/office/powerpoint/2010/main" val="189426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6FCE8-F78D-BCE4-FCCE-60750FEC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D’ÉVÉNEMENT RYTHMIQUE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2D861AB-2EFC-B485-D296-3CAEE11A6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8" y="1181719"/>
            <a:ext cx="11706728" cy="49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90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5054</TotalTime>
  <Words>1282</Words>
  <Application>Microsoft Macintosh PowerPoint</Application>
  <PresentationFormat>Grand écran</PresentationFormat>
  <Paragraphs>183</Paragraphs>
  <Slides>41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9" baseType="lpstr">
      <vt:lpstr>Aptos</vt:lpstr>
      <vt:lpstr>Aptos Display</vt:lpstr>
      <vt:lpstr>Aptos Light</vt:lpstr>
      <vt:lpstr>Arial</vt:lpstr>
      <vt:lpstr>Cambria Math</vt:lpstr>
      <vt:lpstr>Police système Courant</vt:lpstr>
      <vt:lpstr>Wingdings</vt:lpstr>
      <vt:lpstr>Thème Office</vt:lpstr>
      <vt:lpstr>Présentation PowerPoint</vt:lpstr>
      <vt:lpstr>INTRODUCTION</vt:lpstr>
      <vt:lpstr>RAPPELS SUR LE SYNDROME DE BRUGADA</vt:lpstr>
      <vt:lpstr>PATTERNS ELECTROCARDIOGRAPHIQUES</vt:lpstr>
      <vt:lpstr>CRITÈRES DIAGNOSTIQUES – SCORE DE SHANGHAI</vt:lpstr>
      <vt:lpstr>STRATIFICATION DU RISQUE DE MORT SUBITE</vt:lpstr>
      <vt:lpstr>TROIS CADRES CLINIQUES</vt:lpstr>
      <vt:lpstr>DONNÉES REGISTRE FINGER</vt:lpstr>
      <vt:lpstr>RISQUE D’ÉVÉNEMENT RYTHMIQUE</vt:lpstr>
      <vt:lpstr>SCORE DE RISQUE (SIEIRA ET AL. 2017)</vt:lpstr>
      <vt:lpstr>SYNTHÈSE DES FACTEURS DE RISQUE</vt:lpstr>
      <vt:lpstr>CAS CLINIQUE #1</vt:lpstr>
      <vt:lpstr>CAS CLINIQUE #1 - ELECTROCARDIOGRAMME</vt:lpstr>
      <vt:lpstr>CAS CLINIQUE #1 - ELECTROCARDIOGRAMME</vt:lpstr>
      <vt:lpstr>CAS CLINIQUE #1 - EEP</vt:lpstr>
      <vt:lpstr>CAS CLINIQUE #1</vt:lpstr>
      <vt:lpstr>CAS CLINIQUE #1</vt:lpstr>
      <vt:lpstr>CAS CLINIQUE #1 - ELECTROCARDIOGRAMME</vt:lpstr>
      <vt:lpstr>CAS CLINIQUE #2 </vt:lpstr>
      <vt:lpstr>CAS CLINIQUE #2 - ELECTROCARDIOGRAMME</vt:lpstr>
      <vt:lpstr>STRATIFICATION - TYPE 1 SPONTANÉ ASYMPTOMATIQUE</vt:lpstr>
      <vt:lpstr>EXPLORATION ELECTROPHYSIOLOGIQUE?</vt:lpstr>
      <vt:lpstr>Ce que disent les recommandations</vt:lpstr>
      <vt:lpstr>CAS CLINIQUE #3</vt:lpstr>
      <vt:lpstr>CAS CLINIQUE #3 - ELECTROCARDIOGRAMME</vt:lpstr>
      <vt:lpstr>CAS CLINIQUE #3 </vt:lpstr>
      <vt:lpstr>CAS CLINIQUE #3 – TEST À L’AJMALINE</vt:lpstr>
      <vt:lpstr>TESTS DE PROVOCATION MÉDICAMENTEUX</vt:lpstr>
      <vt:lpstr>UN TEST PAS SI ANODIN…</vt:lpstr>
      <vt:lpstr>CONFÉRENCE DE CONSENSUS EHRA 2025</vt:lpstr>
      <vt:lpstr>TYPE 1 INDUIT ASYMPTOMATIQUE EN RÉSUMÉ</vt:lpstr>
      <vt:lpstr>CAS CLINIQUE #4 </vt:lpstr>
      <vt:lpstr>CAS CLINIQUE #4 - ELECTROCARDIOGRAMME</vt:lpstr>
      <vt:lpstr>CAS CLINIQUE #4 </vt:lpstr>
      <vt:lpstr>CAS CLINIQUE #4 – PRISE EN CHARGE</vt:lpstr>
      <vt:lpstr>REPOLARISATION PRECOCE</vt:lpstr>
      <vt:lpstr>CRITÈRES DIAGNOSTIQUES (MCFARLANE ET AL. 2015)</vt:lpstr>
      <vt:lpstr>RECOMMANDATIONS 2022</vt:lpstr>
      <vt:lpstr>POUR CONCLURE</vt:lpstr>
      <vt:lpstr>STRATIFICATION DU RISQUE ET BRUGADA</vt:lpstr>
      <vt:lpstr>RÉFÉRENCES BIBLIOGRAPHIQUES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CHARTON</dc:creator>
  <cp:lastModifiedBy>Benjamin Sacristan</cp:lastModifiedBy>
  <cp:revision>171</cp:revision>
  <dcterms:created xsi:type="dcterms:W3CDTF">2025-05-26T08:17:25Z</dcterms:created>
  <dcterms:modified xsi:type="dcterms:W3CDTF">2025-06-13T07:33:33Z</dcterms:modified>
</cp:coreProperties>
</file>