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30" r:id="rId3"/>
    <p:sldId id="339" r:id="rId4"/>
    <p:sldId id="331" r:id="rId5"/>
    <p:sldId id="346" r:id="rId6"/>
    <p:sldId id="342" r:id="rId7"/>
    <p:sldId id="332" r:id="rId8"/>
    <p:sldId id="334" r:id="rId9"/>
    <p:sldId id="333" r:id="rId10"/>
    <p:sldId id="343" r:id="rId11"/>
    <p:sldId id="340" r:id="rId12"/>
    <p:sldId id="335" r:id="rId13"/>
    <p:sldId id="336" r:id="rId14"/>
    <p:sldId id="338" r:id="rId15"/>
    <p:sldId id="349" r:id="rId16"/>
    <p:sldId id="337" r:id="rId17"/>
    <p:sldId id="347" r:id="rId18"/>
    <p:sldId id="344" r:id="rId19"/>
    <p:sldId id="341" r:id="rId20"/>
    <p:sldId id="345" r:id="rId21"/>
    <p:sldId id="348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468E"/>
    <a:srgbClr val="1E44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5" autoAdjust="0"/>
    <p:restoredTop sz="94540"/>
  </p:normalViewPr>
  <p:slideViewPr>
    <p:cSldViewPr snapToGrid="0">
      <p:cViewPr varScale="1">
        <p:scale>
          <a:sx n="104" d="100"/>
          <a:sy n="104" d="100"/>
        </p:scale>
        <p:origin x="8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287CC-00C8-FB44-B1C3-11DD242AE63B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979D3-E5D4-134D-9C7B-27CE9C90763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216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E138A9-C3D7-50D4-74DD-2CC6AB037181}"/>
              </a:ext>
            </a:extLst>
          </p:cNvPr>
          <p:cNvSpPr/>
          <p:nvPr userDrawn="1"/>
        </p:nvSpPr>
        <p:spPr>
          <a:xfrm>
            <a:off x="0" y="-84842"/>
            <a:ext cx="12192000" cy="1618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BC38C9-C46B-4BB7-A0B8-880FB50E1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85ECD7-AEAB-4C95-AA93-76D13A0C0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74EC85-ECC4-49D3-8EA0-30B66DBD1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1684C-16A9-4E72-9AF0-15912D910D8F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44BC14-F900-4269-A1EB-C0ECDBA9E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228390-4BA2-467B-928E-338869B64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2217-9CB4-4CA1-AE9D-3385A4B00EDD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B2D4E55-659B-A445-BEB0-9286D7EAA5CA}"/>
              </a:ext>
            </a:extLst>
          </p:cNvPr>
          <p:cNvCxnSpPr>
            <a:cxnSpLocks/>
          </p:cNvCxnSpPr>
          <p:nvPr userDrawn="1"/>
        </p:nvCxnSpPr>
        <p:spPr>
          <a:xfrm>
            <a:off x="0" y="5595126"/>
            <a:ext cx="12192000" cy="0"/>
          </a:xfrm>
          <a:prstGeom prst="line">
            <a:avLst/>
          </a:prstGeom>
          <a:ln w="76200">
            <a:solidFill>
              <a:srgbClr val="2345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1538194-FA04-F345-9EAD-31E5BBF29FA5}"/>
              </a:ext>
            </a:extLst>
          </p:cNvPr>
          <p:cNvCxnSpPr>
            <a:cxnSpLocks/>
          </p:cNvCxnSpPr>
          <p:nvPr userDrawn="1"/>
        </p:nvCxnSpPr>
        <p:spPr>
          <a:xfrm>
            <a:off x="0" y="-39816"/>
            <a:ext cx="12192000" cy="0"/>
          </a:xfrm>
          <a:prstGeom prst="line">
            <a:avLst/>
          </a:prstGeom>
          <a:ln w="76200">
            <a:solidFill>
              <a:srgbClr val="2345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6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02D92C0-70D2-4C3A-816B-19003DF18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1F4718-53BA-4E47-B458-7D1FDDEB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1684C-16A9-4E72-9AF0-15912D910D8F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2C4A3C-6910-4550-9655-B06FF630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3B576A-15AF-47D5-AD72-B82E78AF7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2217-9CB4-4CA1-AE9D-3385A4B00ED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D89F876-AEDC-2FFE-4EB6-A2713E93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070106"/>
          </a:xfrm>
        </p:spPr>
        <p:txBody>
          <a:bodyPr>
            <a:normAutofit/>
          </a:bodyPr>
          <a:lstStyle>
            <a:lvl1pPr>
              <a:defRPr sz="4000"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9669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E94BF3-F963-4AB8-AE6A-10F539DBD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DAC7C6-9930-4758-A9B6-4538C12C1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128E75-D873-4709-8B0F-D5B797514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1684C-16A9-4E72-9AF0-15912D910D8F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C565F9-9052-4E63-BD10-7AF4CD314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2551CF-BB2E-4174-A5E3-1511F069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2217-9CB4-4CA1-AE9D-3385A4B00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06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7A717E-0E79-435E-BEA4-2A88E0100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7ECE2F-1786-4DBB-9032-BE09E5F93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46D493-E4CE-4489-87C6-71AA6670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1684C-16A9-4E72-9AF0-15912D910D8F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994BF4-0E55-4A04-9F95-D0BD0FCF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86992F-8390-42D0-9684-809228D0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2217-9CB4-4CA1-AE9D-3385A4B00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365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F2B1B7-7CB9-4401-90E0-EDBFA1BF1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5E7754-0A8F-4B08-AFB0-C9EDC344B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70311F-5D7A-4CB2-B0C4-DA983E668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1684C-16A9-4E72-9AF0-15912D910D8F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A64C3D-BD37-4142-8D66-8D4F7F18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BB7B7A-F621-4154-A116-F801EA89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2217-9CB4-4CA1-AE9D-3385A4B00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8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3B9BEF-EBF7-436D-BC5C-1316A38E19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667AB1-CB63-4E88-BE42-20E8C729D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4F6990-3F25-46B3-A296-09FE9D39C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1684C-16A9-4E72-9AF0-15912D910D8F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7D4040-545A-4CFF-94E7-EA2BB148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78E7D6-BEEB-42A0-86CA-D92642CC1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2217-9CB4-4CA1-AE9D-3385A4B00EDD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BA8E76AA-A797-BAC0-7D62-45059C17F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070106"/>
          </a:xfrm>
        </p:spPr>
        <p:txBody>
          <a:bodyPr>
            <a:normAutofit/>
          </a:bodyPr>
          <a:lstStyle>
            <a:lvl1pPr>
              <a:defRPr sz="4000"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42591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505063-8E9B-4DD1-B5C7-2CB6C5349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A41460-28D5-4200-9973-AC5A71B05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57BB666-B616-4FF5-ACFB-AB4B9E6B3A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3EE806-D4B9-4F8D-8924-820D94F3BF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5454F6E-E0E3-4CF2-8B28-FA55DED3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1684C-16A9-4E72-9AF0-15912D910D8F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AEE04BD-94B3-4944-B582-977B1F47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5D55FF-4DA1-4988-BD05-2C38EE29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2217-9CB4-4CA1-AE9D-3385A4B00EDD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1132C715-50D6-710C-F0D8-1D460C43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070106"/>
          </a:xfrm>
        </p:spPr>
        <p:txBody>
          <a:bodyPr>
            <a:normAutofit/>
          </a:bodyPr>
          <a:lstStyle>
            <a:lvl1pPr>
              <a:defRPr sz="4000"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7034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A68FC-18C9-4900-ADBD-1FF3EED2B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2144BD-2530-4944-B6B4-B13E3215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1684C-16A9-4E72-9AF0-15912D910D8F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65DD75-95D7-4E3F-96DE-0CC3DF8AC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A9FAEC7-064A-4082-BE3B-F6DDDB3DA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2217-9CB4-4CA1-AE9D-3385A4B00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64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C88C14A-0193-44D8-AE8A-EEDED6C9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1684C-16A9-4E72-9AF0-15912D910D8F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B28331-BE19-47B7-B603-2A70F202A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6CC09C-95CC-425E-9DB1-845B6D7A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2217-9CB4-4CA1-AE9D-3385A4B00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29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290936-9427-4EEC-8402-C317E611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B6A65A-DCEF-45BC-B9B0-CFFA41C01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D5EBEA-B67E-419B-875C-9B5F82283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197C51-B3D2-4096-98F2-C9A5A6E04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1684C-16A9-4E72-9AF0-15912D910D8F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B69938-0DD5-488C-A436-630779D7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86252A-7E4B-4CAA-9BD4-DEBE960F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2217-9CB4-4CA1-AE9D-3385A4B00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13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D950D9-FD14-4210-A6E1-D0BA4A7D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7EC4E4C-8D78-4E76-9ABD-4A7EB573B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7C95FE-5A32-492F-9AF0-720FD9BAA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533AE1-2EE3-48CC-B622-A829585D7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1684C-16A9-4E72-9AF0-15912D910D8F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298837-AA91-4951-B93B-156163AA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8BB502-5DB7-416E-A070-E08B98DB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2217-9CB4-4CA1-AE9D-3385A4B00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55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931B70-CFBA-DBAF-BD19-61CA6DB8F036}"/>
              </a:ext>
            </a:extLst>
          </p:cNvPr>
          <p:cNvSpPr/>
          <p:nvPr userDrawn="1"/>
        </p:nvSpPr>
        <p:spPr>
          <a:xfrm>
            <a:off x="0" y="0"/>
            <a:ext cx="12192000" cy="1368000"/>
          </a:xfrm>
          <a:prstGeom prst="rect">
            <a:avLst/>
          </a:prstGeom>
          <a:solidFill>
            <a:srgbClr val="2146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D22D179-D22A-4E6C-B063-05BA2988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07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D1E91D-750E-45C8-B264-E71E0B5C8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53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579C4E-E042-4E1C-AA07-80871C1E7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1684C-16A9-4E72-9AF0-15912D910D8F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9C5FC9-FAC1-43F0-A752-9AEA49501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B94F48-747E-4FC0-BA47-A4F6BB25F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E2217-9CB4-4CA1-AE9D-3385A4B00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92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Varela Round" pitchFamily="2" charset="-79"/>
          <a:ea typeface="+mj-ea"/>
          <a:cs typeface="Varela Round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73D36FD-18BC-6A07-852E-997C6C96C101}"/>
              </a:ext>
            </a:extLst>
          </p:cNvPr>
          <p:cNvSpPr txBox="1"/>
          <p:nvPr/>
        </p:nvSpPr>
        <p:spPr>
          <a:xfrm>
            <a:off x="512273" y="1236728"/>
            <a:ext cx="111674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448A"/>
                </a:solidFill>
                <a:latin typeface="Varela Round" pitchFamily="2" charset="-79"/>
                <a:cs typeface="Varela Round" pitchFamily="2" charset="-79"/>
              </a:rPr>
              <a:t>Stratification du risque devant des</a:t>
            </a:r>
          </a:p>
          <a:p>
            <a:pPr algn="ctr"/>
            <a:r>
              <a:rPr lang="fr-FR" sz="4000" b="1" dirty="0">
                <a:solidFill>
                  <a:srgbClr val="1E448A"/>
                </a:solidFill>
                <a:latin typeface="Varela Round" pitchFamily="2" charset="-79"/>
                <a:cs typeface="Varela Round" pitchFamily="2" charset="-79"/>
              </a:rPr>
              <a:t>Extrasystoles Ventriculaires</a:t>
            </a:r>
          </a:p>
          <a:p>
            <a:pPr algn="ctr"/>
            <a:r>
              <a:rPr lang="fr-FR" sz="3200" b="1" dirty="0" err="1">
                <a:latin typeface="Varela Round" pitchFamily="2" charset="-79"/>
                <a:cs typeface="Varela Round" pitchFamily="2" charset="-79"/>
              </a:rPr>
              <a:t>Masterclass</a:t>
            </a:r>
            <a:r>
              <a:rPr lang="fr-FR" sz="3200" b="1" dirty="0">
                <a:latin typeface="Varela Round" pitchFamily="2" charset="-79"/>
                <a:cs typeface="Varela Round" pitchFamily="2" charset="-79"/>
              </a:rPr>
              <a:t> </a:t>
            </a:r>
            <a:r>
              <a:rPr lang="fr-FR" sz="3200" b="1" dirty="0" err="1">
                <a:latin typeface="Varela Round" pitchFamily="2" charset="-79"/>
                <a:cs typeface="Varela Round" pitchFamily="2" charset="-79"/>
              </a:rPr>
              <a:t>Stimuprat</a:t>
            </a:r>
            <a:r>
              <a:rPr lang="fr-FR" sz="3200" b="1" dirty="0">
                <a:latin typeface="Varela Round" pitchFamily="2" charset="-79"/>
                <a:cs typeface="Varela Round" pitchFamily="2" charset="-79"/>
              </a:rPr>
              <a:t> 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0B95F7-2D49-5F8A-4950-5127D6D3E9BC}"/>
              </a:ext>
            </a:extLst>
          </p:cNvPr>
          <p:cNvSpPr txBox="1"/>
          <p:nvPr/>
        </p:nvSpPr>
        <p:spPr>
          <a:xfrm>
            <a:off x="1527055" y="3939147"/>
            <a:ext cx="91378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Varela Round" pitchFamily="2" charset="-79"/>
                <a:cs typeface="Varela Round" pitchFamily="2" charset="-79"/>
              </a:rPr>
              <a:t>Josselin Duchateau</a:t>
            </a:r>
          </a:p>
          <a:p>
            <a:pPr algn="ctr"/>
            <a:r>
              <a:rPr lang="fr-FR" sz="2400" b="1" dirty="0">
                <a:latin typeface="Varela Round" pitchFamily="2" charset="-79"/>
                <a:cs typeface="Varela Round" pitchFamily="2" charset="-79"/>
              </a:rPr>
              <a:t>CHU Bordeaux &amp; IHU Liryc, Pessac, France</a:t>
            </a:r>
          </a:p>
        </p:txBody>
      </p:sp>
      <p:pic>
        <p:nvPicPr>
          <p:cNvPr id="5" name="Image 4" descr="Schéma base UroCCR-amendement1.pdf">
            <a:extLst>
              <a:ext uri="{FF2B5EF4-FFF2-40B4-BE49-F238E27FC236}">
                <a16:creationId xmlns:a16="http://schemas.microsoft.com/office/drawing/2014/main" id="{1F61D626-2815-CA42-BE91-F8954F82ED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325" t="88420" r="180" b="5492"/>
          <a:stretch/>
        </p:blipFill>
        <p:spPr>
          <a:xfrm>
            <a:off x="6941599" y="5928861"/>
            <a:ext cx="1729484" cy="7062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3A2034-C2D7-FF41-977A-EC42A3DF2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094" y="5939018"/>
            <a:ext cx="1365553" cy="6859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454F42-95F5-B241-AC07-EA4F6DC0E3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218" y="5982841"/>
            <a:ext cx="1207856" cy="59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21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7E9CD-13D5-9448-8A37-733D762A4F08}"/>
              </a:ext>
            </a:extLst>
          </p:cNvPr>
          <p:cNvSpPr/>
          <p:nvPr/>
        </p:nvSpPr>
        <p:spPr>
          <a:xfrm>
            <a:off x="2478380" y="1131125"/>
            <a:ext cx="7235240" cy="4595750"/>
          </a:xfrm>
          <a:prstGeom prst="rect">
            <a:avLst/>
          </a:prstGeom>
          <a:solidFill>
            <a:srgbClr val="7030A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/>
              <a:t>ESV</a:t>
            </a:r>
          </a:p>
          <a:p>
            <a:pPr algn="ctr"/>
            <a:r>
              <a:rPr lang="fr-FR" sz="8000" b="1" dirty="0"/>
              <a:t>Révélatrice</a:t>
            </a:r>
          </a:p>
        </p:txBody>
      </p:sp>
    </p:spTree>
    <p:extLst>
      <p:ext uri="{BB962C8B-B14F-4D97-AF65-F5344CB8AC3E}">
        <p14:creationId xmlns:p14="http://schemas.microsoft.com/office/powerpoint/2010/main" val="3650425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D56782A-8D0C-E64C-B434-263741AD5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131" y="154378"/>
            <a:ext cx="6523739" cy="67036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A6D4CAF-666B-7E42-9B34-37C9DF6B4C37}"/>
              </a:ext>
            </a:extLst>
          </p:cNvPr>
          <p:cNvSpPr txBox="1"/>
          <p:nvPr/>
        </p:nvSpPr>
        <p:spPr>
          <a:xfrm>
            <a:off x="10524684" y="6550223"/>
            <a:ext cx="1667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Guidelines ESC </a:t>
            </a:r>
            <a:r>
              <a:rPr lang="fr-FR" sz="1400" b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729820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B35EDE-35D9-D744-B621-09DA9A2CD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ESV révélatrice</a:t>
            </a:r>
            <a:br>
              <a:rPr lang="fr-FR" dirty="0"/>
            </a:br>
            <a:r>
              <a:rPr lang="fr-FR" dirty="0"/>
              <a:t>Recherche d’une cardiopathie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D9B9C2-0461-D545-B0F0-30300CA09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Bilan minimal d’une ESV (critères en faveur d’une cardiopathie) :</a:t>
            </a:r>
          </a:p>
          <a:p>
            <a:pPr lvl="1"/>
            <a:r>
              <a:rPr lang="fr-FR" b="1" dirty="0"/>
              <a:t>ECG</a:t>
            </a:r>
            <a:r>
              <a:rPr lang="fr-FR" dirty="0"/>
              <a:t> : anomalies du QRS (ondes q, onde epsilon, déviation axiale, HVG…), anomalies de l’onde </a:t>
            </a:r>
            <a:r>
              <a:rPr lang="fr-FR" dirty="0" err="1"/>
              <a:t>T</a:t>
            </a:r>
            <a:r>
              <a:rPr lang="fr-FR" dirty="0"/>
              <a:t> (inversion des ondes </a:t>
            </a:r>
            <a:r>
              <a:rPr lang="fr-FR" dirty="0" err="1"/>
              <a:t>T</a:t>
            </a:r>
            <a:r>
              <a:rPr lang="fr-FR" dirty="0"/>
              <a:t>, QT prolongé/raccourci)</a:t>
            </a:r>
          </a:p>
          <a:p>
            <a:pPr lvl="1"/>
            <a:r>
              <a:rPr lang="fr-FR" b="1" dirty="0"/>
              <a:t>Holter rythmique 24h </a:t>
            </a:r>
            <a:r>
              <a:rPr lang="fr-FR" dirty="0"/>
              <a:t>: </a:t>
            </a:r>
            <a:r>
              <a:rPr lang="fr-FR" b="1" dirty="0"/>
              <a:t>polymorphisme</a:t>
            </a:r>
            <a:r>
              <a:rPr lang="fr-FR" dirty="0"/>
              <a:t> ? </a:t>
            </a:r>
            <a:r>
              <a:rPr lang="fr-FR" b="1" dirty="0"/>
              <a:t>TVNS </a:t>
            </a:r>
            <a:r>
              <a:rPr lang="fr-FR" dirty="0"/>
              <a:t>?</a:t>
            </a:r>
          </a:p>
          <a:p>
            <a:pPr lvl="1"/>
            <a:r>
              <a:rPr lang="fr-FR" b="1" dirty="0"/>
              <a:t>Epreuve d’effort</a:t>
            </a:r>
            <a:r>
              <a:rPr lang="fr-FR" dirty="0"/>
              <a:t> : majoration/non-disparition à </a:t>
            </a:r>
            <a:r>
              <a:rPr lang="fr-FR" b="1" dirty="0"/>
              <a:t>l’effort</a:t>
            </a:r>
            <a:r>
              <a:rPr lang="fr-FR" dirty="0"/>
              <a:t> ou en post-effort ? Ischémie ? Allongement du QT ?</a:t>
            </a:r>
          </a:p>
          <a:p>
            <a:pPr lvl="1"/>
            <a:r>
              <a:rPr lang="fr-FR" b="1" dirty="0"/>
              <a:t>ETT</a:t>
            </a:r>
            <a:r>
              <a:rPr lang="fr-FR" dirty="0"/>
              <a:t> : Altération de la </a:t>
            </a:r>
            <a:r>
              <a:rPr lang="fr-FR" b="1" dirty="0"/>
              <a:t>FE</a:t>
            </a:r>
            <a:r>
              <a:rPr lang="fr-FR" dirty="0"/>
              <a:t> ? Troubles de </a:t>
            </a:r>
            <a:r>
              <a:rPr lang="fr-FR" b="1" dirty="0"/>
              <a:t>cinétique segmentaire </a:t>
            </a:r>
            <a:r>
              <a:rPr lang="fr-FR" dirty="0"/>
              <a:t>? HVG ?  </a:t>
            </a:r>
            <a:r>
              <a:rPr lang="fr-FR" b="1" dirty="0"/>
              <a:t>Valvulopathie</a:t>
            </a:r>
            <a:r>
              <a:rPr lang="fr-FR" dirty="0"/>
              <a:t> ?</a:t>
            </a:r>
          </a:p>
          <a:p>
            <a:r>
              <a:rPr lang="fr-FR" dirty="0"/>
              <a:t>Deuxième intention :</a:t>
            </a:r>
          </a:p>
          <a:p>
            <a:pPr lvl="1"/>
            <a:r>
              <a:rPr lang="fr-FR" b="1" dirty="0"/>
              <a:t>IRM avec </a:t>
            </a:r>
            <a:r>
              <a:rPr lang="fr-FR" b="1" dirty="0" err="1"/>
              <a:t>réhaussement</a:t>
            </a:r>
            <a:r>
              <a:rPr lang="fr-FR" b="1" dirty="0"/>
              <a:t> tardif</a:t>
            </a:r>
            <a:r>
              <a:rPr lang="fr-FR" dirty="0"/>
              <a:t> : fibrose ? </a:t>
            </a:r>
          </a:p>
          <a:p>
            <a:pPr lvl="1"/>
            <a:r>
              <a:rPr lang="fr-FR" dirty="0"/>
              <a:t>Potentiels tardifs ventriculaires, test à l’ISUPREL : si suspicion de </a:t>
            </a:r>
            <a:r>
              <a:rPr lang="fr-FR" b="1" dirty="0"/>
              <a:t>cardiopathie </a:t>
            </a:r>
            <a:r>
              <a:rPr lang="fr-FR" b="1" dirty="0" err="1"/>
              <a:t>arythmogène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67260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246A81-881B-924A-939B-C1ED9B7A0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ESV révélatrice</a:t>
            </a:r>
            <a:br>
              <a:rPr lang="fr-FR" dirty="0"/>
            </a:br>
            <a:r>
              <a:rPr lang="fr-FR" dirty="0"/>
              <a:t>Cardiopathie </a:t>
            </a:r>
            <a:r>
              <a:rPr lang="fr-FR" dirty="0" err="1"/>
              <a:t>arythmogène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145268-1D60-364D-B48A-C30BA9012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5408" y="1503511"/>
            <a:ext cx="2396297" cy="50991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F41A8A8-B4E4-5B44-9E5F-F04DEB742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71" y="1550371"/>
            <a:ext cx="2188624" cy="50523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E1DDA5-C80C-BC4F-AE2C-3A08676A32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27"/>
          <a:stretch/>
        </p:blipFill>
        <p:spPr>
          <a:xfrm>
            <a:off x="2926077" y="1503510"/>
            <a:ext cx="3039995" cy="50991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A9FC7F-3F55-8642-8DE3-BBE5A9245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8054" y="1550370"/>
            <a:ext cx="3005372" cy="50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3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AEE3F6-229E-CC4B-8D7A-A8710715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ESV révélatrice</a:t>
            </a:r>
            <a:br>
              <a:rPr lang="fr-FR" dirty="0"/>
            </a:br>
            <a:r>
              <a:rPr lang="fr-FR" dirty="0"/>
              <a:t>Cardiopathie </a:t>
            </a:r>
            <a:r>
              <a:rPr lang="fr-FR" dirty="0" err="1"/>
              <a:t>arythmogène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09BC24-9F02-B94D-97EB-5B0670305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551791"/>
            <a:ext cx="8458200" cy="49657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0A76650-C285-DA41-825D-F3220D93659D}"/>
              </a:ext>
            </a:extLst>
          </p:cNvPr>
          <p:cNvSpPr txBox="1"/>
          <p:nvPr/>
        </p:nvSpPr>
        <p:spPr>
          <a:xfrm>
            <a:off x="10579892" y="6255881"/>
            <a:ext cx="1612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err="1"/>
              <a:t>Hoffmayer</a:t>
            </a:r>
            <a:r>
              <a:rPr lang="fr-FR" sz="1400" dirty="0"/>
              <a:t> </a:t>
            </a:r>
            <a:r>
              <a:rPr lang="fr-FR" sz="1400" i="1" dirty="0"/>
              <a:t>et al.</a:t>
            </a:r>
          </a:p>
          <a:p>
            <a:pPr algn="r"/>
            <a:r>
              <a:rPr lang="fr-FR" sz="1400" dirty="0" err="1"/>
              <a:t>Heart</a:t>
            </a:r>
            <a:r>
              <a:rPr lang="fr-FR" sz="1400" dirty="0"/>
              <a:t> </a:t>
            </a:r>
            <a:r>
              <a:rPr lang="fr-FR" sz="1400" dirty="0" err="1"/>
              <a:t>Rhythm</a:t>
            </a:r>
            <a:r>
              <a:rPr lang="fr-FR" sz="1400" dirty="0"/>
              <a:t> </a:t>
            </a:r>
            <a:r>
              <a:rPr lang="fr-FR" sz="1400" b="1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232978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BA476E-7527-F049-8E19-76FA7BF6A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ESV révélatrice</a:t>
            </a:r>
            <a:br>
              <a:rPr lang="fr-FR" dirty="0"/>
            </a:br>
            <a:r>
              <a:rPr lang="fr-FR" dirty="0"/>
              <a:t>Test à l’ISUPREL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65FE27-158A-9A40-8FE7-090A94B13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168" y="1595037"/>
            <a:ext cx="3417891" cy="435133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Utilisation validée par études cliniques : dépistage des </a:t>
            </a:r>
            <a:r>
              <a:rPr lang="fr-FR" b="1" dirty="0"/>
              <a:t>apparentés de cardiopathie </a:t>
            </a:r>
            <a:r>
              <a:rPr lang="fr-FR" b="1" dirty="0" err="1"/>
              <a:t>arythmogène</a:t>
            </a:r>
            <a:r>
              <a:rPr lang="fr-FR" b="1" dirty="0"/>
              <a:t> au stade </a:t>
            </a:r>
            <a:r>
              <a:rPr lang="fr-FR" b="1" dirty="0" err="1"/>
              <a:t>présymptomatique</a:t>
            </a:r>
            <a:endParaRPr lang="fr-FR" b="1" dirty="0"/>
          </a:p>
          <a:p>
            <a:r>
              <a:rPr lang="fr-FR" b="1" dirty="0"/>
              <a:t>Utilisation plus large</a:t>
            </a:r>
            <a:r>
              <a:rPr lang="fr-FR" dirty="0"/>
              <a:t> : adaptation du traitement, argument pour une composante </a:t>
            </a:r>
            <a:r>
              <a:rPr lang="fr-FR" dirty="0" err="1"/>
              <a:t>catécholaminergique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358724-5FD2-884D-94C0-E3DD856E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" y="1564119"/>
            <a:ext cx="7970108" cy="502354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B19B11F-D5BE-1049-A3FC-C48A61D86522}"/>
              </a:ext>
            </a:extLst>
          </p:cNvPr>
          <p:cNvSpPr txBox="1"/>
          <p:nvPr/>
        </p:nvSpPr>
        <p:spPr>
          <a:xfrm>
            <a:off x="10974424" y="6334780"/>
            <a:ext cx="1217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/>
              <a:t>Denis </a:t>
            </a:r>
            <a:r>
              <a:rPr lang="fr-FR" sz="1400" i="1" dirty="0"/>
              <a:t>et al.</a:t>
            </a:r>
          </a:p>
          <a:p>
            <a:pPr algn="r"/>
            <a:r>
              <a:rPr lang="fr-FR" sz="1400" dirty="0" err="1"/>
              <a:t>Circ</a:t>
            </a:r>
            <a:r>
              <a:rPr lang="fr-FR" sz="1400" dirty="0"/>
              <a:t> A&amp;E </a:t>
            </a:r>
            <a:r>
              <a:rPr lang="fr-FR" sz="1400" b="1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492245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1CF03C-D436-1940-8068-DF84F924F752}"/>
              </a:ext>
            </a:extLst>
          </p:cNvPr>
          <p:cNvSpPr/>
          <p:nvPr/>
        </p:nvSpPr>
        <p:spPr>
          <a:xfrm>
            <a:off x="7338951" y="1377538"/>
            <a:ext cx="4853049" cy="54804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C2F8838-82AF-4D44-A054-F1E750C11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ESV révélatrice</a:t>
            </a:r>
            <a:br>
              <a:rPr lang="fr-FR" dirty="0"/>
            </a:br>
            <a:r>
              <a:rPr lang="fr-FR" dirty="0"/>
              <a:t>Intérêt de l’IRM systématique?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ADE7E0-C560-A143-AFF4-02A71C654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02" y="1951926"/>
            <a:ext cx="7164680" cy="431607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361449B-CC65-B144-995D-C12545D9426B}"/>
              </a:ext>
            </a:extLst>
          </p:cNvPr>
          <p:cNvSpPr txBox="1"/>
          <p:nvPr/>
        </p:nvSpPr>
        <p:spPr>
          <a:xfrm>
            <a:off x="10547746" y="6334780"/>
            <a:ext cx="1612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err="1"/>
              <a:t>Yokokawa</a:t>
            </a:r>
            <a:r>
              <a:rPr lang="fr-FR" sz="1400" dirty="0"/>
              <a:t> </a:t>
            </a:r>
            <a:r>
              <a:rPr lang="fr-FR" sz="1400" i="1" dirty="0"/>
              <a:t>et al.</a:t>
            </a:r>
          </a:p>
          <a:p>
            <a:pPr algn="r"/>
            <a:r>
              <a:rPr lang="fr-FR" sz="1400" dirty="0" err="1"/>
              <a:t>Heart</a:t>
            </a:r>
            <a:r>
              <a:rPr lang="fr-FR" sz="1400" dirty="0"/>
              <a:t> </a:t>
            </a:r>
            <a:r>
              <a:rPr lang="fr-FR" sz="1400" dirty="0" err="1"/>
              <a:t>Rhythm</a:t>
            </a:r>
            <a:r>
              <a:rPr lang="fr-FR" sz="1400" dirty="0"/>
              <a:t> </a:t>
            </a:r>
            <a:r>
              <a:rPr lang="fr-FR" sz="1400" b="1" dirty="0"/>
              <a:t>2017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A967BC-DD12-414C-B666-56FF8F3F4D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3958" y="1975675"/>
            <a:ext cx="4251366" cy="3005090"/>
          </a:xfrm>
          <a:prstGeom prst="rect">
            <a:avLst/>
          </a:prstGeom>
          <a:effectLst>
            <a:glow rad="381000">
              <a:schemeClr val="bg1">
                <a:alpha val="8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87874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35E844-788E-5945-9E28-42B274ABB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Dépistage des cardiopathies</a:t>
            </a:r>
            <a:br>
              <a:rPr lang="fr-FR" dirty="0"/>
            </a:br>
            <a:r>
              <a:rPr lang="fr-FR" dirty="0"/>
              <a:t>Importance pour le traitement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F904CA-A417-8C45-A11A-2E53FF27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306" y="1875767"/>
            <a:ext cx="3889642" cy="28173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B9FAD7-7901-9C47-B193-63DDA3904176}"/>
              </a:ext>
            </a:extLst>
          </p:cNvPr>
          <p:cNvSpPr txBox="1"/>
          <p:nvPr/>
        </p:nvSpPr>
        <p:spPr>
          <a:xfrm>
            <a:off x="10282824" y="5903893"/>
            <a:ext cx="19091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err="1"/>
              <a:t>DeBakker</a:t>
            </a:r>
            <a:r>
              <a:rPr lang="fr-FR" sz="1400" dirty="0"/>
              <a:t> </a:t>
            </a:r>
            <a:r>
              <a:rPr lang="fr-FR" sz="1400" i="1" dirty="0"/>
              <a:t>et al.</a:t>
            </a:r>
          </a:p>
          <a:p>
            <a:pPr algn="r"/>
            <a:r>
              <a:rPr lang="fr-FR" sz="1400" dirty="0"/>
              <a:t>Circulation </a:t>
            </a:r>
            <a:r>
              <a:rPr lang="fr-FR" sz="1400" b="1" dirty="0"/>
              <a:t>1993</a:t>
            </a:r>
          </a:p>
          <a:p>
            <a:pPr algn="r"/>
            <a:r>
              <a:rPr lang="fr-FR" sz="1400" dirty="0"/>
              <a:t>Etude CAST – </a:t>
            </a:r>
            <a:r>
              <a:rPr lang="fr-FR" sz="1400" dirty="0" err="1"/>
              <a:t>Echt</a:t>
            </a:r>
            <a:r>
              <a:rPr lang="fr-FR" sz="1400" dirty="0"/>
              <a:t> </a:t>
            </a:r>
            <a:r>
              <a:rPr lang="fr-FR" sz="1400" i="1" dirty="0"/>
              <a:t>et al.</a:t>
            </a:r>
          </a:p>
          <a:p>
            <a:pPr algn="r"/>
            <a:r>
              <a:rPr lang="fr-FR" sz="1400" dirty="0"/>
              <a:t>NEJM </a:t>
            </a:r>
            <a:r>
              <a:rPr lang="fr-FR" sz="1400" b="1" dirty="0"/>
              <a:t>1991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28DE3BD-BCCA-FB49-9EC3-81973411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78" y="1836029"/>
            <a:ext cx="3230030" cy="44987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300FC32-090C-1146-B820-84BF7BA44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674" y="1875767"/>
            <a:ext cx="4336354" cy="445901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CE754D0-545E-2940-A2B5-0093EBFDBA8C}"/>
              </a:ext>
            </a:extLst>
          </p:cNvPr>
          <p:cNvCxnSpPr/>
          <p:nvPr/>
        </p:nvCxnSpPr>
        <p:spPr>
          <a:xfrm>
            <a:off x="7981598" y="1458097"/>
            <a:ext cx="0" cy="52639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456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7E9CD-13D5-9448-8A37-733D762A4F08}"/>
              </a:ext>
            </a:extLst>
          </p:cNvPr>
          <p:cNvSpPr/>
          <p:nvPr/>
        </p:nvSpPr>
        <p:spPr>
          <a:xfrm>
            <a:off x="2478380" y="1131125"/>
            <a:ext cx="7235240" cy="459575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/>
              <a:t>ESV</a:t>
            </a:r>
          </a:p>
          <a:p>
            <a:pPr algn="ctr"/>
            <a:r>
              <a:rPr lang="fr-FR" sz="8000" b="1" dirty="0" err="1"/>
              <a:t>Myocardio</a:t>
            </a:r>
            <a:r>
              <a:rPr lang="fr-FR" sz="8000" b="1" dirty="0"/>
              <a:t>-pathogène</a:t>
            </a:r>
          </a:p>
        </p:txBody>
      </p:sp>
    </p:spTree>
    <p:extLst>
      <p:ext uri="{BB962C8B-B14F-4D97-AF65-F5344CB8AC3E}">
        <p14:creationId xmlns:p14="http://schemas.microsoft.com/office/powerpoint/2010/main" val="748364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A6D4CAF-666B-7E42-9B34-37C9DF6B4C37}"/>
              </a:ext>
            </a:extLst>
          </p:cNvPr>
          <p:cNvSpPr txBox="1"/>
          <p:nvPr/>
        </p:nvSpPr>
        <p:spPr>
          <a:xfrm>
            <a:off x="10524684" y="6550223"/>
            <a:ext cx="1667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Guidelines ESC </a:t>
            </a:r>
            <a:r>
              <a:rPr lang="fr-FR" sz="1400" b="1" dirty="0"/>
              <a:t>2022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CAFC8B-35BC-6841-BFDD-6E795659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706" y="178130"/>
            <a:ext cx="6734589" cy="667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40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LIRYC -</a:t>
            </a:r>
            <a:r>
              <a:rPr lang="fr-FR"/>
              <a:t> </a:t>
            </a:r>
            <a:r>
              <a:rPr lang="fr-FR">
                <a:latin typeface="Kyne Morgan" pitchFamily="2" charset="0"/>
              </a:rPr>
              <a:t>Restoring the rhythm of life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24685-FF88-4999-B2E9-0B60D5434B9C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560414" y="1584959"/>
            <a:ext cx="5535586" cy="4771391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Myocarde </a:t>
            </a:r>
            <a:r>
              <a:rPr lang="fr-FR" b="1" dirty="0"/>
              <a:t>endommagé</a:t>
            </a:r>
            <a:r>
              <a:rPr lang="fr-FR" dirty="0"/>
              <a:t>, perturbations </a:t>
            </a:r>
            <a:r>
              <a:rPr lang="fr-FR" b="1" dirty="0"/>
              <a:t>ioniques</a:t>
            </a:r>
            <a:r>
              <a:rPr lang="fr-FR" dirty="0"/>
              <a:t>/</a:t>
            </a:r>
            <a:r>
              <a:rPr lang="fr-FR" b="1" dirty="0" err="1"/>
              <a:t>canalopathies</a:t>
            </a:r>
            <a:endParaRPr lang="fr-FR" b="1" dirty="0"/>
          </a:p>
          <a:p>
            <a:r>
              <a:rPr lang="fr-FR" dirty="0"/>
              <a:t>Battements </a:t>
            </a:r>
            <a:r>
              <a:rPr lang="fr-FR" b="1" dirty="0"/>
              <a:t>isolés</a:t>
            </a:r>
            <a:r>
              <a:rPr lang="fr-FR" dirty="0"/>
              <a:t>, activités </a:t>
            </a:r>
            <a:r>
              <a:rPr lang="fr-FR" b="1" dirty="0"/>
              <a:t>multiples</a:t>
            </a:r>
            <a:r>
              <a:rPr lang="fr-FR" dirty="0"/>
              <a:t> (trains irréguliers), phénomènes de </a:t>
            </a:r>
            <a:r>
              <a:rPr lang="fr-FR" b="1" dirty="0"/>
              <a:t>ping-pong</a:t>
            </a:r>
            <a:r>
              <a:rPr lang="fr-FR" dirty="0"/>
              <a:t> (TV bidirectionnelle)</a:t>
            </a:r>
          </a:p>
          <a:p>
            <a:r>
              <a:rPr lang="fr-FR" dirty="0"/>
              <a:t>Implique la </a:t>
            </a:r>
            <a:r>
              <a:rPr lang="fr-FR" b="1" dirty="0"/>
              <a:t>synchronisation d’un groupe de cellules +++</a:t>
            </a:r>
          </a:p>
          <a:p>
            <a:r>
              <a:rPr lang="fr-FR" dirty="0"/>
              <a:t>La masse à synchroniser dépend de</a:t>
            </a:r>
            <a:r>
              <a:rPr lang="fr-FR" b="1" dirty="0"/>
              <a:t> l’architecture locale du tissu</a:t>
            </a:r>
          </a:p>
          <a:p>
            <a:pPr lvl="1"/>
            <a:r>
              <a:rPr lang="fr-FR" b="1" dirty="0"/>
              <a:t>Culs-de-sac myocardiques </a:t>
            </a:r>
            <a:r>
              <a:rPr lang="fr-FR" dirty="0"/>
              <a:t>avec des fibres partiellement isolées (chambres de chasse) ++</a:t>
            </a:r>
          </a:p>
          <a:p>
            <a:pPr lvl="1"/>
            <a:r>
              <a:rPr lang="fr-FR" b="1" dirty="0"/>
              <a:t>Tissu altéré</a:t>
            </a:r>
            <a:r>
              <a:rPr lang="fr-FR" dirty="0"/>
              <a:t> avec fibrose ++</a:t>
            </a:r>
          </a:p>
          <a:p>
            <a:pPr lvl="1"/>
            <a:r>
              <a:rPr lang="fr-FR" b="1" dirty="0"/>
              <a:t>Réseau de Purkinje</a:t>
            </a:r>
            <a:r>
              <a:rPr lang="fr-FR" dirty="0"/>
              <a:t> (architecture 1D)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310" y="1398100"/>
            <a:ext cx="4816565" cy="35168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b="50789"/>
          <a:stretch/>
        </p:blipFill>
        <p:spPr>
          <a:xfrm>
            <a:off x="6007608" y="4909152"/>
            <a:ext cx="3512021" cy="145296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629357" y="5018880"/>
            <a:ext cx="2931839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b="1" dirty="0"/>
              <a:t>1D </a:t>
            </a:r>
            <a:r>
              <a:rPr lang="fr-FR" sz="1867" dirty="0"/>
              <a:t>: </a:t>
            </a:r>
            <a:r>
              <a:rPr lang="fr-FR" sz="1867" b="1" dirty="0"/>
              <a:t>70</a:t>
            </a:r>
            <a:r>
              <a:rPr lang="fr-FR" sz="1867" dirty="0"/>
              <a:t> myocytes</a:t>
            </a:r>
          </a:p>
          <a:p>
            <a:r>
              <a:rPr lang="fr-FR" sz="1867" b="1" dirty="0"/>
              <a:t>2D </a:t>
            </a:r>
            <a:r>
              <a:rPr lang="fr-FR" sz="1867" dirty="0"/>
              <a:t>: </a:t>
            </a:r>
            <a:r>
              <a:rPr lang="fr-FR" sz="1867" b="1" dirty="0"/>
              <a:t>6940</a:t>
            </a:r>
            <a:r>
              <a:rPr lang="fr-FR" sz="1867" dirty="0"/>
              <a:t> myocytes</a:t>
            </a:r>
          </a:p>
          <a:p>
            <a:r>
              <a:rPr lang="fr-FR" sz="1867" b="1" dirty="0"/>
              <a:t>2D</a:t>
            </a:r>
            <a:r>
              <a:rPr lang="fr-FR" sz="1867" dirty="0"/>
              <a:t> + </a:t>
            </a:r>
            <a:r>
              <a:rPr lang="fr-FR" sz="1867" b="1" dirty="0"/>
              <a:t>fibrose </a:t>
            </a:r>
            <a:r>
              <a:rPr lang="fr-FR" sz="1867" dirty="0"/>
              <a:t>: </a:t>
            </a:r>
            <a:br>
              <a:rPr lang="fr-FR" sz="1867" dirty="0"/>
            </a:br>
            <a:r>
              <a:rPr lang="fr-FR" sz="1867" dirty="0"/>
              <a:t>   </a:t>
            </a:r>
            <a:r>
              <a:rPr lang="fr-FR" sz="1867" b="1" dirty="0"/>
              <a:t>268</a:t>
            </a:r>
            <a:r>
              <a:rPr lang="fr-FR" sz="1867" dirty="0"/>
              <a:t> myocytes</a:t>
            </a:r>
          </a:p>
          <a:p>
            <a:r>
              <a:rPr lang="fr-FR" sz="1867" b="1" dirty="0"/>
              <a:t>3D </a:t>
            </a:r>
            <a:r>
              <a:rPr lang="fr-FR" sz="1867" dirty="0"/>
              <a:t>: </a:t>
            </a:r>
            <a:r>
              <a:rPr lang="fr-FR" sz="1867" b="1" dirty="0"/>
              <a:t>696 910</a:t>
            </a:r>
            <a:r>
              <a:rPr lang="fr-FR" sz="1867" dirty="0"/>
              <a:t> myocytes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0104" y="6302204"/>
            <a:ext cx="2007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Xie</a:t>
            </a:r>
            <a:r>
              <a:rPr lang="fr-FR" sz="1400" dirty="0"/>
              <a:t> </a:t>
            </a:r>
            <a:r>
              <a:rPr lang="fr-FR" sz="1400" i="1" dirty="0"/>
              <a:t>et al.</a:t>
            </a:r>
            <a:r>
              <a:rPr lang="fr-FR" sz="1400" dirty="0"/>
              <a:t> </a:t>
            </a:r>
          </a:p>
          <a:p>
            <a:r>
              <a:rPr lang="fr-FR" sz="1400" dirty="0" err="1"/>
              <a:t>Biophysical</a:t>
            </a:r>
            <a:r>
              <a:rPr lang="fr-FR" sz="1400" dirty="0"/>
              <a:t> journal, </a:t>
            </a:r>
            <a:r>
              <a:rPr lang="fr-FR" sz="1400" b="1" dirty="0"/>
              <a:t>2010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5B2BDFC3-45A5-614B-985A-B59E2A9AF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Physiopathologie</a:t>
            </a:r>
            <a:br>
              <a:rPr lang="fr-FR" dirty="0"/>
            </a:br>
            <a:r>
              <a:rPr lang="fr-FR" dirty="0"/>
              <a:t>Activité déclenchée (EAD/DAD)</a:t>
            </a:r>
          </a:p>
        </p:txBody>
      </p:sp>
    </p:spTree>
    <p:extLst>
      <p:ext uri="{BB962C8B-B14F-4D97-AF65-F5344CB8AC3E}">
        <p14:creationId xmlns:p14="http://schemas.microsoft.com/office/powerpoint/2010/main" val="2333375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866DFA-CA91-4543-9FBC-FA4AFD970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Cardiopathie rythmique</a:t>
            </a:r>
            <a:br>
              <a:rPr lang="fr-FR" dirty="0"/>
            </a:br>
            <a:r>
              <a:rPr lang="fr-FR" dirty="0"/>
              <a:t>Caractéristiques associées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F741D2-E7B1-6742-858E-35B0940F0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7981" y="4170315"/>
            <a:ext cx="5274020" cy="2544527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Clinique:</a:t>
            </a:r>
          </a:p>
          <a:p>
            <a:pPr lvl="1"/>
            <a:r>
              <a:rPr lang="fr-FR" dirty="0"/>
              <a:t>Patients </a:t>
            </a:r>
            <a:r>
              <a:rPr lang="fr-FR" b="1" dirty="0"/>
              <a:t>asymptomatiques</a:t>
            </a:r>
          </a:p>
          <a:p>
            <a:pPr lvl="1"/>
            <a:r>
              <a:rPr lang="fr-FR" b="1" dirty="0"/>
              <a:t>Age</a:t>
            </a:r>
            <a:r>
              <a:rPr lang="fr-FR" dirty="0"/>
              <a:t> plus avancé</a:t>
            </a:r>
          </a:p>
          <a:p>
            <a:r>
              <a:rPr lang="fr-FR" dirty="0"/>
              <a:t>ECG:</a:t>
            </a:r>
          </a:p>
          <a:p>
            <a:pPr lvl="1"/>
            <a:r>
              <a:rPr lang="fr-FR" b="1" dirty="0"/>
              <a:t>Charge</a:t>
            </a:r>
            <a:r>
              <a:rPr lang="fr-FR" dirty="0"/>
              <a:t> importante (seuil &gt; 10% arbitraire) </a:t>
            </a:r>
          </a:p>
          <a:p>
            <a:pPr lvl="1"/>
            <a:r>
              <a:rPr lang="fr-FR" dirty="0"/>
              <a:t>ESV à </a:t>
            </a:r>
            <a:r>
              <a:rPr lang="fr-FR" b="1" dirty="0"/>
              <a:t>couplage long</a:t>
            </a:r>
            <a:r>
              <a:rPr lang="fr-FR" dirty="0"/>
              <a:t>, </a:t>
            </a:r>
            <a:r>
              <a:rPr lang="fr-FR" b="1" dirty="0"/>
              <a:t>interpolée</a:t>
            </a:r>
          </a:p>
          <a:p>
            <a:pPr lvl="1"/>
            <a:r>
              <a:rPr lang="fr-FR" dirty="0"/>
              <a:t>ESV </a:t>
            </a:r>
            <a:r>
              <a:rPr lang="fr-FR" b="1" dirty="0"/>
              <a:t>VG</a:t>
            </a:r>
            <a:r>
              <a:rPr lang="fr-FR" dirty="0"/>
              <a:t>, origine </a:t>
            </a:r>
            <a:r>
              <a:rPr lang="fr-FR" b="1" dirty="0" err="1"/>
              <a:t>épicardique</a:t>
            </a:r>
            <a:endParaRPr lang="fr-FR" b="1" dirty="0"/>
          </a:p>
          <a:p>
            <a:pPr lvl="1"/>
            <a:r>
              <a:rPr lang="fr-FR" b="1" dirty="0"/>
              <a:t>TVNS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647A0E-1D2B-6148-8423-3B27104A4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338" y="1489095"/>
            <a:ext cx="3314204" cy="26451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7935CD-1F49-4244-88DC-4E3E924B2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9095"/>
            <a:ext cx="3336966" cy="49789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268E37-6FF8-334C-9B2C-BBD62C37894F}"/>
              </a:ext>
            </a:extLst>
          </p:cNvPr>
          <p:cNvSpPr txBox="1"/>
          <p:nvPr/>
        </p:nvSpPr>
        <p:spPr>
          <a:xfrm>
            <a:off x="10579892" y="6334779"/>
            <a:ext cx="1612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err="1"/>
              <a:t>Baman</a:t>
            </a:r>
            <a:r>
              <a:rPr lang="fr-FR" sz="1400" dirty="0"/>
              <a:t> </a:t>
            </a:r>
            <a:r>
              <a:rPr lang="fr-FR" sz="1400" i="1" dirty="0"/>
              <a:t>et al.</a:t>
            </a:r>
          </a:p>
          <a:p>
            <a:pPr algn="r"/>
            <a:r>
              <a:rPr lang="fr-FR" sz="1400" dirty="0" err="1"/>
              <a:t>Heart</a:t>
            </a:r>
            <a:r>
              <a:rPr lang="fr-FR" sz="1400" dirty="0"/>
              <a:t> </a:t>
            </a:r>
            <a:r>
              <a:rPr lang="fr-FR" sz="1400" dirty="0" err="1"/>
              <a:t>Rhythm</a:t>
            </a:r>
            <a:r>
              <a:rPr lang="fr-FR" sz="1400" dirty="0"/>
              <a:t> </a:t>
            </a:r>
            <a:r>
              <a:rPr lang="fr-FR" sz="1400" b="1" dirty="0"/>
              <a:t>2010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6DD2DE-68C5-A047-8058-756BB6E30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543" y="1489095"/>
            <a:ext cx="3309860" cy="522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72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6DC5BC-F8E9-A94F-A88E-AFE00C59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D7DE25-3868-3943-AC8D-CC5432794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Dépister une cardiopathie +++</a:t>
            </a:r>
          </a:p>
          <a:p>
            <a:pPr lvl="1"/>
            <a:r>
              <a:rPr lang="fr-FR" dirty="0"/>
              <a:t>Pour la traiter spécifiquement</a:t>
            </a:r>
          </a:p>
          <a:p>
            <a:pPr lvl="1"/>
            <a:r>
              <a:rPr lang="fr-FR" dirty="0"/>
              <a:t>Pour éviter de mettre des </a:t>
            </a:r>
            <a:r>
              <a:rPr lang="fr-FR" dirty="0" err="1"/>
              <a:t>antiarythmiques</a:t>
            </a:r>
            <a:r>
              <a:rPr lang="fr-FR" dirty="0"/>
              <a:t> quand il ne le faut pas</a:t>
            </a:r>
          </a:p>
          <a:p>
            <a:r>
              <a:rPr lang="fr-FR" dirty="0"/>
              <a:t>Ne pas passer à côté des très rares cas d’</a:t>
            </a:r>
            <a:r>
              <a:rPr lang="fr-FR" b="1" dirty="0"/>
              <a:t>ESV à couplage court</a:t>
            </a:r>
          </a:p>
          <a:p>
            <a:r>
              <a:rPr lang="fr-FR" dirty="0"/>
              <a:t>Surveiller </a:t>
            </a:r>
            <a:r>
              <a:rPr lang="fr-FR" b="1" dirty="0"/>
              <a:t>l’évolution vers une possible cardiopathie rythmique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C965BE-84AF-AB49-AF0A-901BC214A299}"/>
              </a:ext>
            </a:extLst>
          </p:cNvPr>
          <p:cNvSpPr txBox="1"/>
          <p:nvPr/>
        </p:nvSpPr>
        <p:spPr>
          <a:xfrm>
            <a:off x="8525034" y="6475444"/>
            <a:ext cx="366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josselin.duchateau@chu-bordeaux.fr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2143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0448D-936F-C847-9F79-E05E9372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Physiopathologie</a:t>
            </a:r>
            <a:br>
              <a:rPr lang="fr-FR" dirty="0"/>
            </a:br>
            <a:r>
              <a:rPr lang="fr-FR" dirty="0"/>
              <a:t>Réentrée utilisant le Purkinje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4DC1C7-9727-F84D-AB6F-124B36A7F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98"/>
          <a:stretch/>
        </p:blipFill>
        <p:spPr>
          <a:xfrm>
            <a:off x="1233054" y="1551828"/>
            <a:ext cx="9725891" cy="468271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669DB4A-770D-6E44-909D-F684D6047A38}"/>
              </a:ext>
            </a:extLst>
          </p:cNvPr>
          <p:cNvSpPr txBox="1"/>
          <p:nvPr/>
        </p:nvSpPr>
        <p:spPr>
          <a:xfrm>
            <a:off x="9646303" y="6318131"/>
            <a:ext cx="2545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err="1"/>
              <a:t>Haïssaguerre</a:t>
            </a:r>
            <a:r>
              <a:rPr lang="fr-FR" sz="1400" dirty="0"/>
              <a:t> </a:t>
            </a:r>
            <a:r>
              <a:rPr lang="fr-FR" sz="1400" i="1" dirty="0"/>
              <a:t>et al. </a:t>
            </a:r>
          </a:p>
          <a:p>
            <a:pPr algn="r"/>
            <a:r>
              <a:rPr lang="fr-FR" sz="1400" dirty="0"/>
              <a:t>Nature </a:t>
            </a:r>
            <a:r>
              <a:rPr lang="fr-FR" sz="1400" dirty="0" err="1"/>
              <a:t>Reviews</a:t>
            </a:r>
            <a:r>
              <a:rPr lang="fr-FR" sz="1400" dirty="0"/>
              <a:t> </a:t>
            </a:r>
            <a:r>
              <a:rPr lang="fr-FR" sz="1400" dirty="0" err="1"/>
              <a:t>Cardiology</a:t>
            </a:r>
            <a:r>
              <a:rPr lang="fr-FR" sz="1400" dirty="0"/>
              <a:t> </a:t>
            </a:r>
            <a:r>
              <a:rPr lang="fr-FR" sz="1400" b="1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871809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152E20-089C-9047-997A-AD05ACA9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Extrasystoles ventriculaires</a:t>
            </a:r>
            <a:br>
              <a:rPr lang="fr-FR" dirty="0"/>
            </a:br>
            <a:r>
              <a:rPr lang="fr-FR" dirty="0"/>
              <a:t>Incidence &amp; Situations à risque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38D912-0AC9-794C-BC57-34ADB261B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369"/>
            <a:ext cx="10515600" cy="2101959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Phénomène </a:t>
            </a:r>
            <a:r>
              <a:rPr lang="fr-FR" b="1" dirty="0"/>
              <a:t>extrêmement fréquent ++</a:t>
            </a:r>
          </a:p>
          <a:p>
            <a:pPr lvl="1"/>
            <a:r>
              <a:rPr lang="fr-FR" dirty="0"/>
              <a:t>Prévalence de </a:t>
            </a:r>
            <a:r>
              <a:rPr lang="fr-FR" b="1" dirty="0"/>
              <a:t>1 à 4%</a:t>
            </a:r>
            <a:r>
              <a:rPr lang="fr-FR" dirty="0"/>
              <a:t> dans la population générale sur un 12D</a:t>
            </a:r>
          </a:p>
          <a:p>
            <a:pPr lvl="1"/>
            <a:r>
              <a:rPr lang="fr-FR" dirty="0"/>
              <a:t>Prévalence de </a:t>
            </a:r>
            <a:r>
              <a:rPr lang="fr-FR" b="1" dirty="0"/>
              <a:t>40 à 75% </a:t>
            </a:r>
            <a:r>
              <a:rPr lang="fr-FR" dirty="0"/>
              <a:t>dans la population générale sur un holter de 24h</a:t>
            </a:r>
          </a:p>
          <a:p>
            <a:r>
              <a:rPr lang="fr-FR" dirty="0"/>
              <a:t>Phénomène bénin dans l’</a:t>
            </a:r>
            <a:r>
              <a:rPr lang="fr-FR" b="1" dirty="0"/>
              <a:t>immense majorité des cas</a:t>
            </a:r>
          </a:p>
          <a:p>
            <a:pPr marL="0" indent="0" algn="ctr">
              <a:buNone/>
            </a:pPr>
            <a:r>
              <a:rPr lang="fr-FR" b="1" dirty="0"/>
              <a:t>– 3 situations à risque –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E3F59-1E3E-BC41-B42F-C6B01993F9A8}"/>
              </a:ext>
            </a:extLst>
          </p:cNvPr>
          <p:cNvSpPr/>
          <p:nvPr/>
        </p:nvSpPr>
        <p:spPr>
          <a:xfrm>
            <a:off x="4527804" y="3767328"/>
            <a:ext cx="3136392" cy="1992204"/>
          </a:xfrm>
          <a:prstGeom prst="rect">
            <a:avLst/>
          </a:prstGeom>
          <a:solidFill>
            <a:srgbClr val="7030A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ESV</a:t>
            </a:r>
          </a:p>
          <a:p>
            <a:pPr algn="ctr"/>
            <a:r>
              <a:rPr lang="fr-FR" sz="4000" b="1" dirty="0"/>
              <a:t>Révélatrice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545AB-2776-F64E-83F5-5A935F2F17E7}"/>
              </a:ext>
            </a:extLst>
          </p:cNvPr>
          <p:cNvSpPr/>
          <p:nvPr/>
        </p:nvSpPr>
        <p:spPr>
          <a:xfrm>
            <a:off x="838200" y="3767328"/>
            <a:ext cx="3136392" cy="1992204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ESV</a:t>
            </a:r>
          </a:p>
          <a:p>
            <a:pPr algn="ctr"/>
            <a:r>
              <a:rPr lang="fr-FR" sz="4000" b="1" dirty="0" err="1"/>
              <a:t>Fibrillogène</a:t>
            </a:r>
            <a:endParaRPr lang="fr-FR" sz="4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A8ACD-12C5-894C-82FD-2F87C9437584}"/>
              </a:ext>
            </a:extLst>
          </p:cNvPr>
          <p:cNvSpPr/>
          <p:nvPr/>
        </p:nvSpPr>
        <p:spPr>
          <a:xfrm>
            <a:off x="8217408" y="3767328"/>
            <a:ext cx="3136392" cy="1992204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ESV</a:t>
            </a:r>
          </a:p>
          <a:p>
            <a:pPr algn="ctr"/>
            <a:r>
              <a:rPr lang="fr-FR" sz="4000" b="1" dirty="0" err="1"/>
              <a:t>Myocardio</a:t>
            </a:r>
            <a:r>
              <a:rPr lang="fr-FR" sz="4000" b="1" dirty="0"/>
              <a:t>-pathogène</a:t>
            </a:r>
          </a:p>
        </p:txBody>
      </p:sp>
      <p:sp>
        <p:nvSpPr>
          <p:cNvPr id="8" name="Signalisation droite 7">
            <a:extLst>
              <a:ext uri="{FF2B5EF4-FFF2-40B4-BE49-F238E27FC236}">
                <a16:creationId xmlns:a16="http://schemas.microsoft.com/office/drawing/2014/main" id="{DCE1ACC9-DB8B-AF44-8E8D-570F7526C40F}"/>
              </a:ext>
            </a:extLst>
          </p:cNvPr>
          <p:cNvSpPr/>
          <p:nvPr/>
        </p:nvSpPr>
        <p:spPr>
          <a:xfrm>
            <a:off x="838200" y="6040741"/>
            <a:ext cx="10515600" cy="438912"/>
          </a:xfrm>
          <a:prstGeom prst="homePlate">
            <a:avLst/>
          </a:prstGeom>
          <a:gradFill>
            <a:gsLst>
              <a:gs pos="0">
                <a:srgbClr val="C00000">
                  <a:alpha val="10000"/>
                </a:srgbClr>
              </a:gs>
              <a:gs pos="50000">
                <a:srgbClr val="7030A0">
                  <a:alpha val="10000"/>
                </a:srgbClr>
              </a:gs>
              <a:gs pos="100000">
                <a:schemeClr val="accent1">
                  <a:alpha val="10000"/>
                </a:schemeClr>
              </a:gs>
            </a:gsLst>
            <a:lin ang="0" scaled="0"/>
          </a:gradFill>
          <a:ln w="25400">
            <a:gradFill>
              <a:gsLst>
                <a:gs pos="0">
                  <a:srgbClr val="C00000"/>
                </a:gs>
                <a:gs pos="50000">
                  <a:srgbClr val="7030A0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Risque </a:t>
            </a:r>
            <a:r>
              <a:rPr lang="fr-FR" b="1" dirty="0">
                <a:solidFill>
                  <a:schemeClr val="tx1"/>
                </a:solidFill>
              </a:rPr>
              <a:t>rythmique immédiat</a:t>
            </a:r>
            <a:r>
              <a:rPr lang="fr-FR" dirty="0">
                <a:solidFill>
                  <a:schemeClr val="tx1"/>
                </a:solidFill>
              </a:rPr>
              <a:t>						Risque </a:t>
            </a:r>
            <a:r>
              <a:rPr lang="fr-FR" b="1" dirty="0">
                <a:solidFill>
                  <a:schemeClr val="tx1"/>
                </a:solidFill>
              </a:rPr>
              <a:t>évolutif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b="1" dirty="0">
                <a:solidFill>
                  <a:schemeClr val="tx1"/>
                </a:solidFill>
              </a:rPr>
              <a:t>chronique</a:t>
            </a:r>
          </a:p>
        </p:txBody>
      </p:sp>
    </p:spTree>
    <p:extLst>
      <p:ext uri="{BB962C8B-B14F-4D97-AF65-F5344CB8AC3E}">
        <p14:creationId xmlns:p14="http://schemas.microsoft.com/office/powerpoint/2010/main" val="3408549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BB9F2-2D5F-5142-9B87-BB9DE794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Stratification du risque</a:t>
            </a:r>
            <a:br>
              <a:rPr lang="fr-FR" dirty="0"/>
            </a:br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Pourquoi ? Quelles implications ?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E0FDDD-D1E8-604E-A01C-B5B550224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369"/>
            <a:ext cx="10515599" cy="4351338"/>
          </a:xfrm>
        </p:spPr>
        <p:txBody>
          <a:bodyPr/>
          <a:lstStyle/>
          <a:p>
            <a:r>
              <a:rPr lang="fr-FR" dirty="0"/>
              <a:t>Dépister et traiter une </a:t>
            </a:r>
            <a:r>
              <a:rPr lang="fr-FR" b="1" dirty="0"/>
              <a:t>pathologie cardiaque sous-jacente ++</a:t>
            </a:r>
          </a:p>
          <a:p>
            <a:endParaRPr lang="fr-FR" dirty="0"/>
          </a:p>
          <a:p>
            <a:r>
              <a:rPr lang="fr-FR" dirty="0"/>
              <a:t>Eviter le risque de </a:t>
            </a:r>
            <a:r>
              <a:rPr lang="fr-FR" b="1" dirty="0"/>
              <a:t>mort subite</a:t>
            </a:r>
            <a:r>
              <a:rPr lang="fr-FR" dirty="0"/>
              <a:t> ++ :</a:t>
            </a:r>
          </a:p>
          <a:p>
            <a:pPr lvl="1"/>
            <a:r>
              <a:rPr lang="fr-FR" dirty="0"/>
              <a:t>Pose d’un </a:t>
            </a:r>
            <a:r>
              <a:rPr lang="fr-FR" b="1" dirty="0"/>
              <a:t>défibrillateur implantable</a:t>
            </a:r>
          </a:p>
          <a:p>
            <a:pPr lvl="1"/>
            <a:r>
              <a:rPr lang="fr-FR" dirty="0"/>
              <a:t>Règles hygiéno-diététiques, anti-arythmiques, ablation</a:t>
            </a:r>
            <a:br>
              <a:rPr lang="fr-FR" dirty="0"/>
            </a:br>
            <a:r>
              <a:rPr lang="fr-FR" b="1" i="1" dirty="0"/>
              <a:t>Rationnel physiopathologique mais pas de preuves cliniques</a:t>
            </a:r>
          </a:p>
          <a:p>
            <a:endParaRPr lang="fr-FR" dirty="0"/>
          </a:p>
          <a:p>
            <a:r>
              <a:rPr lang="fr-FR" dirty="0"/>
              <a:t>Eviter les problèmes liés au traitement des </a:t>
            </a:r>
            <a:r>
              <a:rPr lang="fr-FR" b="1" dirty="0"/>
              <a:t>symptômes éventuels</a:t>
            </a:r>
          </a:p>
          <a:p>
            <a:pPr lvl="1"/>
            <a:r>
              <a:rPr lang="fr-FR" dirty="0"/>
              <a:t>Complications potentielles des </a:t>
            </a:r>
            <a:r>
              <a:rPr lang="fr-FR" b="1" dirty="0" err="1"/>
              <a:t>antiarythmiques</a:t>
            </a:r>
            <a:endParaRPr lang="fr-FR" b="1" dirty="0"/>
          </a:p>
          <a:p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9846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7E9CD-13D5-9448-8A37-733D762A4F08}"/>
              </a:ext>
            </a:extLst>
          </p:cNvPr>
          <p:cNvSpPr/>
          <p:nvPr/>
        </p:nvSpPr>
        <p:spPr>
          <a:xfrm>
            <a:off x="2478380" y="1131125"/>
            <a:ext cx="7235240" cy="4595750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/>
              <a:t>ESV</a:t>
            </a:r>
          </a:p>
          <a:p>
            <a:pPr algn="ctr"/>
            <a:r>
              <a:rPr lang="fr-FR" sz="8000" b="1" dirty="0" err="1"/>
              <a:t>Fibrillogène</a:t>
            </a:r>
            <a:endParaRPr lang="fr-FR" sz="8000" b="1" dirty="0"/>
          </a:p>
        </p:txBody>
      </p:sp>
    </p:spTree>
    <p:extLst>
      <p:ext uri="{BB962C8B-B14F-4D97-AF65-F5344CB8AC3E}">
        <p14:creationId xmlns:p14="http://schemas.microsoft.com/office/powerpoint/2010/main" val="1333113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B2E73-DFE8-7940-A0B6-C616FB5F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ESV </a:t>
            </a:r>
            <a:r>
              <a:rPr lang="fr-FR" sz="3600" dirty="0" err="1">
                <a:solidFill>
                  <a:schemeClr val="bg1">
                    <a:lumMod val="95000"/>
                  </a:schemeClr>
                </a:solidFill>
              </a:rPr>
              <a:t>fibrillogène</a:t>
            </a:r>
            <a:br>
              <a:rPr lang="fr-FR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fr-FR" dirty="0"/>
              <a:t>Risque rythmique aigu (FVI)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E01E92-CF2E-4346-904E-5218C5815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ESV à </a:t>
            </a:r>
            <a:r>
              <a:rPr lang="fr-FR" b="1" dirty="0"/>
              <a:t>couplage court</a:t>
            </a:r>
            <a:r>
              <a:rPr lang="fr-FR" dirty="0"/>
              <a:t>, provenant du Purkinje et/ou de structures </a:t>
            </a:r>
            <a:r>
              <a:rPr lang="fr-FR" dirty="0" err="1"/>
              <a:t>intracavitaires</a:t>
            </a:r>
            <a:endParaRPr lang="fr-FR" dirty="0"/>
          </a:p>
          <a:p>
            <a:r>
              <a:rPr lang="fr-FR" dirty="0"/>
              <a:t>Origines classiques : </a:t>
            </a:r>
            <a:r>
              <a:rPr lang="fr-FR" b="1" dirty="0"/>
              <a:t>bandelette modératrice, pilier tricuspide antérieur</a:t>
            </a:r>
            <a:r>
              <a:rPr lang="fr-FR" dirty="0"/>
              <a:t>, faux-tendons ventriculaires gauches, etc.</a:t>
            </a:r>
          </a:p>
          <a:p>
            <a:r>
              <a:rPr lang="fr-FR" dirty="0"/>
              <a:t>Risque de </a:t>
            </a:r>
            <a:r>
              <a:rPr lang="fr-FR" b="1" dirty="0"/>
              <a:t>Fibrillation Ventriculaire Idiopathique</a:t>
            </a:r>
          </a:p>
          <a:p>
            <a:r>
              <a:rPr lang="fr-FR" dirty="0"/>
              <a:t>Maladie </a:t>
            </a:r>
            <a:r>
              <a:rPr lang="fr-FR" b="1" dirty="0"/>
              <a:t>sporadique</a:t>
            </a:r>
            <a:r>
              <a:rPr lang="fr-FR" dirty="0"/>
              <a:t> (formes familiales rares)</a:t>
            </a:r>
          </a:p>
          <a:p>
            <a:r>
              <a:rPr lang="fr-FR" dirty="0"/>
              <a:t>Risque </a:t>
            </a:r>
            <a:r>
              <a:rPr lang="fr-FR" b="1" dirty="0"/>
              <a:t>rythmique majeur </a:t>
            </a:r>
            <a:r>
              <a:rPr lang="fr-FR" dirty="0"/>
              <a:t>si syncope récente =&gt; </a:t>
            </a:r>
            <a:r>
              <a:rPr lang="fr-FR" b="1" dirty="0"/>
              <a:t>DAI ± ablation</a:t>
            </a:r>
          </a:p>
          <a:p>
            <a:r>
              <a:rPr lang="fr-FR" dirty="0"/>
              <a:t>Risque rythmique </a:t>
            </a:r>
            <a:r>
              <a:rPr lang="fr-FR" b="1" dirty="0"/>
              <a:t>mal connu </a:t>
            </a:r>
            <a:r>
              <a:rPr lang="fr-FR" dirty="0"/>
              <a:t>chez les </a:t>
            </a:r>
            <a:r>
              <a:rPr lang="fr-FR" b="1" dirty="0"/>
              <a:t>patients asymptomatiques</a:t>
            </a:r>
            <a:r>
              <a:rPr lang="fr-FR" dirty="0"/>
              <a:t> (pas de données publiées) =&gt; place pour l’ablation?</a:t>
            </a:r>
          </a:p>
        </p:txBody>
      </p:sp>
    </p:spTree>
    <p:extLst>
      <p:ext uri="{BB962C8B-B14F-4D97-AF65-F5344CB8AC3E}">
        <p14:creationId xmlns:p14="http://schemas.microsoft.com/office/powerpoint/2010/main" val="3677985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E32177-DDD0-DC44-9A75-7F045B3C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ESV </a:t>
            </a:r>
            <a:r>
              <a:rPr lang="fr-FR" sz="3600" dirty="0" err="1">
                <a:solidFill>
                  <a:schemeClr val="bg1">
                    <a:lumMod val="95000"/>
                  </a:schemeClr>
                </a:solidFill>
              </a:rPr>
              <a:t>fibrillogène</a:t>
            </a:r>
            <a:br>
              <a:rPr lang="fr-FR" dirty="0"/>
            </a:br>
            <a:r>
              <a:rPr lang="fr-FR" dirty="0"/>
              <a:t>Quelques exemples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EE77FC-945B-B642-9623-2AE2B9506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2" y="1543792"/>
            <a:ext cx="2600769" cy="50767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B191C6-CEBD-A64C-9D16-4F3540BE8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bright="2000" contrast="-37000"/>
                    </a14:imgEffect>
                  </a14:imgLayer>
                </a14:imgProps>
              </a:ext>
            </a:extLst>
          </a:blip>
          <a:srcRect t="2105"/>
          <a:stretch/>
        </p:blipFill>
        <p:spPr>
          <a:xfrm>
            <a:off x="3330304" y="1543792"/>
            <a:ext cx="3148569" cy="50767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4BEA4C-D877-BA4A-B826-E18098281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387" y="1543792"/>
            <a:ext cx="2694501" cy="5076701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040A552-6709-7847-B170-B5071B2BF457}"/>
              </a:ext>
            </a:extLst>
          </p:cNvPr>
          <p:cNvCxnSpPr>
            <a:cxnSpLocks/>
          </p:cNvCxnSpPr>
          <p:nvPr/>
        </p:nvCxnSpPr>
        <p:spPr>
          <a:xfrm>
            <a:off x="7683335" y="1543792"/>
            <a:ext cx="0" cy="50767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C3238B92-124E-7840-AC87-73224E7446B3}"/>
              </a:ext>
            </a:extLst>
          </p:cNvPr>
          <p:cNvSpPr txBox="1"/>
          <p:nvPr/>
        </p:nvSpPr>
        <p:spPr>
          <a:xfrm>
            <a:off x="9200307" y="6435827"/>
            <a:ext cx="241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Bandelette VD: bénigne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BBCA052-D70D-9449-9595-860A05ED1C18}"/>
              </a:ext>
            </a:extLst>
          </p:cNvPr>
          <p:cNvSpPr txBox="1"/>
          <p:nvPr/>
        </p:nvSpPr>
        <p:spPr>
          <a:xfrm>
            <a:off x="247546" y="6436425"/>
            <a:ext cx="239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Bandelette VD: maligne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CA15D4-032F-B544-B839-511A50DCA9CA}"/>
              </a:ext>
            </a:extLst>
          </p:cNvPr>
          <p:cNvSpPr txBox="1"/>
          <p:nvPr/>
        </p:nvSpPr>
        <p:spPr>
          <a:xfrm>
            <a:off x="3630200" y="6446415"/>
            <a:ext cx="254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Faux tendon VG: maligne</a:t>
            </a:r>
          </a:p>
        </p:txBody>
      </p:sp>
    </p:spTree>
    <p:extLst>
      <p:ext uri="{BB962C8B-B14F-4D97-AF65-F5344CB8AC3E}">
        <p14:creationId xmlns:p14="http://schemas.microsoft.com/office/powerpoint/2010/main" val="250863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38140-FB17-6143-AB78-4BDDDBBC2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</a:rPr>
              <a:t>ESV </a:t>
            </a:r>
            <a:r>
              <a:rPr lang="fr-FR" sz="3600" dirty="0" err="1">
                <a:solidFill>
                  <a:schemeClr val="bg1">
                    <a:lumMod val="95000"/>
                  </a:schemeClr>
                </a:solidFill>
              </a:rPr>
              <a:t>fibrillogène</a:t>
            </a:r>
            <a:br>
              <a:rPr lang="fr-FR" dirty="0"/>
            </a:br>
            <a:r>
              <a:rPr lang="fr-FR" dirty="0"/>
              <a:t>Structures </a:t>
            </a:r>
            <a:r>
              <a:rPr lang="fr-FR" dirty="0" err="1"/>
              <a:t>intracavitaires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B4A47C-D49D-EA49-80C2-7DA533154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8315" y="1665369"/>
            <a:ext cx="4714506" cy="435133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Chez ces patients, il est fréquent de retrouver des </a:t>
            </a:r>
            <a:r>
              <a:rPr lang="fr-FR" b="1" dirty="0"/>
              <a:t>anomalies morphologiques au niveau des structures </a:t>
            </a:r>
            <a:r>
              <a:rPr lang="fr-FR" b="1" dirty="0" err="1"/>
              <a:t>intracavitaires</a:t>
            </a:r>
            <a:endParaRPr lang="fr-FR" b="1" dirty="0"/>
          </a:p>
          <a:p>
            <a:r>
              <a:rPr lang="fr-FR" dirty="0"/>
              <a:t>Intérêt de l’</a:t>
            </a:r>
            <a:r>
              <a:rPr lang="fr-FR" b="1" dirty="0"/>
              <a:t>imagerie de précision </a:t>
            </a:r>
            <a:r>
              <a:rPr lang="fr-FR" dirty="0"/>
              <a:t>(Scanner photonique) pré ablation</a:t>
            </a:r>
          </a:p>
          <a:p>
            <a:r>
              <a:rPr lang="fr-FR" dirty="0"/>
              <a:t>Intérêt de </a:t>
            </a:r>
            <a:r>
              <a:rPr lang="fr-FR" b="1" dirty="0"/>
              <a:t>l’ICE</a:t>
            </a:r>
            <a:r>
              <a:rPr lang="fr-FR" dirty="0"/>
              <a:t> per-ablation et de certains designs de cathéters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47F1A2-D431-C14F-BE0F-1217E9304C15}"/>
              </a:ext>
            </a:extLst>
          </p:cNvPr>
          <p:cNvSpPr txBox="1"/>
          <p:nvPr/>
        </p:nvSpPr>
        <p:spPr>
          <a:xfrm>
            <a:off x="10210367" y="6273225"/>
            <a:ext cx="1981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dirty="0"/>
              <a:t>Thèse Marine Arnaud</a:t>
            </a:r>
          </a:p>
          <a:p>
            <a:pPr algn="r"/>
            <a:r>
              <a:rPr lang="fr-FR" sz="1600" dirty="0"/>
              <a:t>Projet </a:t>
            </a:r>
            <a:r>
              <a:rPr lang="fr-FR" sz="1600" dirty="0" err="1"/>
              <a:t>Vasc</a:t>
            </a:r>
            <a:r>
              <a:rPr lang="fr-FR" sz="1600" dirty="0"/>
              <a:t>-SD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D636E9-ED44-2E45-8DF6-2A87A307F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19" y="4454341"/>
            <a:ext cx="4032699" cy="22234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8A7A43-1843-EB43-9B45-26B5D015C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20" y="1472539"/>
            <a:ext cx="4032698" cy="28823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F27F34-ECED-464B-A026-AF2BF855D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92" r="18306"/>
          <a:stretch/>
        </p:blipFill>
        <p:spPr>
          <a:xfrm>
            <a:off x="4429496" y="1472539"/>
            <a:ext cx="2315689" cy="520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181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2515</TotalTime>
  <Words>736</Words>
  <Application>Microsoft Macintosh PowerPoint</Application>
  <PresentationFormat>Grand écran</PresentationFormat>
  <Paragraphs>115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Kyne Morgan</vt:lpstr>
      <vt:lpstr>Open Sans Light</vt:lpstr>
      <vt:lpstr>Varela Round</vt:lpstr>
      <vt:lpstr>Thème Office</vt:lpstr>
      <vt:lpstr>Présentation PowerPoint</vt:lpstr>
      <vt:lpstr>Physiopathologie Activité déclenchée (EAD/DAD)</vt:lpstr>
      <vt:lpstr>Physiopathologie Réentrée utilisant le Purkinje</vt:lpstr>
      <vt:lpstr>Extrasystoles ventriculaires Incidence &amp; Situations à risque</vt:lpstr>
      <vt:lpstr>Stratification du risque Pourquoi ? Quelles implications ?</vt:lpstr>
      <vt:lpstr>Présentation PowerPoint</vt:lpstr>
      <vt:lpstr>ESV fibrillogène Risque rythmique aigu (FVI)</vt:lpstr>
      <vt:lpstr>ESV fibrillogène Quelques exemples</vt:lpstr>
      <vt:lpstr>ESV fibrillogène Structures intracavitaires</vt:lpstr>
      <vt:lpstr>Présentation PowerPoint</vt:lpstr>
      <vt:lpstr>Présentation PowerPoint</vt:lpstr>
      <vt:lpstr>ESV révélatrice Recherche d’une cardiopathie</vt:lpstr>
      <vt:lpstr>ESV révélatrice Cardiopathie arythmogène</vt:lpstr>
      <vt:lpstr>ESV révélatrice Cardiopathie arythmogène</vt:lpstr>
      <vt:lpstr>ESV révélatrice Test à l’ISUPREL</vt:lpstr>
      <vt:lpstr>ESV révélatrice Intérêt de l’IRM systématique?</vt:lpstr>
      <vt:lpstr>Dépistage des cardiopathies Importance pour le traitement</vt:lpstr>
      <vt:lpstr>Présentation PowerPoint</vt:lpstr>
      <vt:lpstr>Présentation PowerPoint</vt:lpstr>
      <vt:lpstr>Cardiopathie rythmique Caractéristiques associées</vt:lpstr>
      <vt:lpstr>Conclusion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Marine MEMAIN</dc:creator>
  <cp:lastModifiedBy>Josselin Duchateau</cp:lastModifiedBy>
  <cp:revision>122</cp:revision>
  <dcterms:created xsi:type="dcterms:W3CDTF">2022-08-01T12:42:51Z</dcterms:created>
  <dcterms:modified xsi:type="dcterms:W3CDTF">2025-06-13T11:18:08Z</dcterms:modified>
</cp:coreProperties>
</file>