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9" r:id="rId4"/>
    <p:sldId id="268" r:id="rId5"/>
    <p:sldId id="270" r:id="rId6"/>
    <p:sldId id="275" r:id="rId7"/>
    <p:sldId id="267" r:id="rId8"/>
    <p:sldId id="261" r:id="rId9"/>
    <p:sldId id="271" r:id="rId10"/>
    <p:sldId id="272" r:id="rId11"/>
    <p:sldId id="262" r:id="rId12"/>
    <p:sldId id="263" r:id="rId13"/>
    <p:sldId id="274" r:id="rId14"/>
    <p:sldId id="257" r:id="rId15"/>
    <p:sldId id="258" r:id="rId16"/>
    <p:sldId id="265" r:id="rId17"/>
    <p:sldId id="266" r:id="rId18"/>
  </p:sldIdLst>
  <p:sldSz cx="12192000" cy="6858000"/>
  <p:notesSz cx="6858000" cy="9144000"/>
  <p:embeddedFontLst>
    <p:embeddedFont>
      <p:font typeface="Play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xuwcYirIW1TLCKDgWDFt1O4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A4D0A-01E1-4780-8E44-C43B779A48D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E7C033C-778A-4053-9FC7-BF9D0D71EEF5}">
      <dgm:prSet phldrT="[Texte]"/>
      <dgm:spPr/>
      <dgm:t>
        <a:bodyPr/>
        <a:lstStyle/>
        <a:p>
          <a:r>
            <a:rPr lang="fr-FR" dirty="0"/>
            <a:t>12/05 : majoration de la créatinine et des NT-pro-BNP sur un bilan de ville</a:t>
          </a:r>
        </a:p>
      </dgm:t>
    </dgm:pt>
    <dgm:pt modelId="{66D8489C-BE89-4BA6-9BC6-F4737BCF9F69}" type="parTrans" cxnId="{C8E53F5A-2EB6-445A-9F51-F09B52DE72BC}">
      <dgm:prSet/>
      <dgm:spPr/>
      <dgm:t>
        <a:bodyPr/>
        <a:lstStyle/>
        <a:p>
          <a:endParaRPr lang="fr-FR"/>
        </a:p>
      </dgm:t>
    </dgm:pt>
    <dgm:pt modelId="{97AA7D36-AA78-47B8-86FE-59B81C5411BC}" type="sibTrans" cxnId="{C8E53F5A-2EB6-445A-9F51-F09B52DE72BC}">
      <dgm:prSet/>
      <dgm:spPr/>
      <dgm:t>
        <a:bodyPr/>
        <a:lstStyle/>
        <a:p>
          <a:endParaRPr lang="fr-FR"/>
        </a:p>
      </dgm:t>
    </dgm:pt>
    <dgm:pt modelId="{B5C65C94-FA04-430B-9F26-41443DCA00FC}">
      <dgm:prSet phldrT="[Texte]"/>
      <dgm:spPr/>
      <dgm:t>
        <a:bodyPr/>
        <a:lstStyle/>
        <a:p>
          <a:r>
            <a:rPr lang="fr-FR" dirty="0"/>
            <a:t>14/05 : après discussion délégant et néphrologue, baisse du LASILIX</a:t>
          </a:r>
        </a:p>
      </dgm:t>
    </dgm:pt>
    <dgm:pt modelId="{84A0AA50-B133-4E0C-914B-B97388AD893D}" type="parTrans" cxnId="{1F4DD6B9-082B-4AB1-BBA6-B5004E046A1C}">
      <dgm:prSet/>
      <dgm:spPr/>
      <dgm:t>
        <a:bodyPr/>
        <a:lstStyle/>
        <a:p>
          <a:endParaRPr lang="fr-FR"/>
        </a:p>
      </dgm:t>
    </dgm:pt>
    <dgm:pt modelId="{28E4D4A8-A019-4C3C-B3FD-F3B9913B18FD}" type="sibTrans" cxnId="{1F4DD6B9-082B-4AB1-BBA6-B5004E046A1C}">
      <dgm:prSet/>
      <dgm:spPr/>
      <dgm:t>
        <a:bodyPr/>
        <a:lstStyle/>
        <a:p>
          <a:endParaRPr lang="fr-FR"/>
        </a:p>
      </dgm:t>
    </dgm:pt>
    <dgm:pt modelId="{E7ADC835-5DE4-4D14-BE76-97813297F10F}">
      <dgm:prSet phldrT="[Texte]"/>
      <dgm:spPr/>
      <dgm:t>
        <a:bodyPr/>
        <a:lstStyle/>
        <a:p>
          <a:r>
            <a:rPr lang="fr-FR" dirty="0"/>
            <a:t>19/05 : amélioration discrète de la créatinine et des NT-pro-BNP</a:t>
          </a:r>
        </a:p>
      </dgm:t>
    </dgm:pt>
    <dgm:pt modelId="{441B66FE-5D50-4DBD-8E90-49A872BAC21F}" type="parTrans" cxnId="{D1CACD99-B789-4DFD-AF27-D0D7FFB252CA}">
      <dgm:prSet/>
      <dgm:spPr/>
      <dgm:t>
        <a:bodyPr/>
        <a:lstStyle/>
        <a:p>
          <a:endParaRPr lang="fr-FR"/>
        </a:p>
      </dgm:t>
    </dgm:pt>
    <dgm:pt modelId="{5376FFD6-A1BE-4A41-A56F-B84CBB34363F}" type="sibTrans" cxnId="{D1CACD99-B789-4DFD-AF27-D0D7FFB252CA}">
      <dgm:prSet/>
      <dgm:spPr/>
      <dgm:t>
        <a:bodyPr/>
        <a:lstStyle/>
        <a:p>
          <a:endParaRPr lang="fr-FR"/>
        </a:p>
      </dgm:t>
    </dgm:pt>
    <dgm:pt modelId="{600551E2-E87E-4FDC-973E-7715E33B245B}">
      <dgm:prSet phldrT="[Texte]"/>
      <dgm:spPr/>
      <dgm:t>
        <a:bodyPr/>
        <a:lstStyle/>
        <a:p>
          <a:r>
            <a:rPr lang="fr-FR" dirty="0"/>
            <a:t>13/05 : appel du patient, asymptomatique</a:t>
          </a:r>
        </a:p>
      </dgm:t>
    </dgm:pt>
    <dgm:pt modelId="{E75E6463-5E12-4096-A95D-1091F1A2BAC2}" type="parTrans" cxnId="{3A491417-2821-48FE-91DD-0278D01F08BF}">
      <dgm:prSet/>
      <dgm:spPr/>
      <dgm:t>
        <a:bodyPr/>
        <a:lstStyle/>
        <a:p>
          <a:endParaRPr lang="fr-FR"/>
        </a:p>
      </dgm:t>
    </dgm:pt>
    <dgm:pt modelId="{313974C7-4E9F-4905-A815-58E885EA1207}" type="sibTrans" cxnId="{3A491417-2821-48FE-91DD-0278D01F08BF}">
      <dgm:prSet/>
      <dgm:spPr/>
      <dgm:t>
        <a:bodyPr/>
        <a:lstStyle/>
        <a:p>
          <a:endParaRPr lang="fr-FR"/>
        </a:p>
      </dgm:t>
    </dgm:pt>
    <dgm:pt modelId="{B836BFE5-1799-480E-BDA6-75FD755B6A61}" type="pres">
      <dgm:prSet presAssocID="{39CA4D0A-01E1-4780-8E44-C43B779A48D7}" presName="Name0" presStyleCnt="0">
        <dgm:presLayoutVars>
          <dgm:dir/>
          <dgm:resizeHandles val="exact"/>
        </dgm:presLayoutVars>
      </dgm:prSet>
      <dgm:spPr/>
    </dgm:pt>
    <dgm:pt modelId="{8DCE1C63-78F1-49AA-855F-C764285CF7BA}" type="pres">
      <dgm:prSet presAssocID="{39CA4D0A-01E1-4780-8E44-C43B779A48D7}" presName="arrow" presStyleLbl="bgShp" presStyleIdx="0" presStyleCnt="1"/>
      <dgm:spPr/>
    </dgm:pt>
    <dgm:pt modelId="{9F570E75-38DF-49B6-B56B-A41AC0D19A83}" type="pres">
      <dgm:prSet presAssocID="{39CA4D0A-01E1-4780-8E44-C43B779A48D7}" presName="points" presStyleCnt="0"/>
      <dgm:spPr/>
    </dgm:pt>
    <dgm:pt modelId="{15EAF56C-0120-4B4E-A446-47B659F3A064}" type="pres">
      <dgm:prSet presAssocID="{7E7C033C-778A-4053-9FC7-BF9D0D71EEF5}" presName="compositeA" presStyleCnt="0"/>
      <dgm:spPr/>
    </dgm:pt>
    <dgm:pt modelId="{6992A63B-62A3-4587-97D1-68E50E9C81BE}" type="pres">
      <dgm:prSet presAssocID="{7E7C033C-778A-4053-9FC7-BF9D0D71EEF5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505F7E-04FB-414B-B9D6-60D176948543}" type="pres">
      <dgm:prSet presAssocID="{7E7C033C-778A-4053-9FC7-BF9D0D71EEF5}" presName="circleA" presStyleLbl="node1" presStyleIdx="0" presStyleCnt="4"/>
      <dgm:spPr/>
    </dgm:pt>
    <dgm:pt modelId="{CE05B176-C5BF-4469-AFE1-03650CCB1547}" type="pres">
      <dgm:prSet presAssocID="{7E7C033C-778A-4053-9FC7-BF9D0D71EEF5}" presName="spaceA" presStyleCnt="0"/>
      <dgm:spPr/>
    </dgm:pt>
    <dgm:pt modelId="{B049F571-180B-4659-861E-EA005786FE33}" type="pres">
      <dgm:prSet presAssocID="{97AA7D36-AA78-47B8-86FE-59B81C5411BC}" presName="space" presStyleCnt="0"/>
      <dgm:spPr/>
    </dgm:pt>
    <dgm:pt modelId="{F6B7FBFE-2587-4055-ABDB-E33287727A8E}" type="pres">
      <dgm:prSet presAssocID="{600551E2-E87E-4FDC-973E-7715E33B245B}" presName="compositeB" presStyleCnt="0"/>
      <dgm:spPr/>
    </dgm:pt>
    <dgm:pt modelId="{0A0351C2-3126-42AA-9F31-70CE4795AAFB}" type="pres">
      <dgm:prSet presAssocID="{600551E2-E87E-4FDC-973E-7715E33B245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C3496-B3E6-40B8-841F-2C397241EA49}" type="pres">
      <dgm:prSet presAssocID="{600551E2-E87E-4FDC-973E-7715E33B245B}" presName="circleB" presStyleLbl="node1" presStyleIdx="1" presStyleCnt="4"/>
      <dgm:spPr/>
    </dgm:pt>
    <dgm:pt modelId="{DED4FB94-53F0-4E01-BDC7-AD81FA4F3FE9}" type="pres">
      <dgm:prSet presAssocID="{600551E2-E87E-4FDC-973E-7715E33B245B}" presName="spaceB" presStyleCnt="0"/>
      <dgm:spPr/>
    </dgm:pt>
    <dgm:pt modelId="{D2311A5E-1811-4309-8135-75F3A9039230}" type="pres">
      <dgm:prSet presAssocID="{313974C7-4E9F-4905-A815-58E885EA1207}" presName="space" presStyleCnt="0"/>
      <dgm:spPr/>
    </dgm:pt>
    <dgm:pt modelId="{3E4E5407-2B51-4737-89C5-DB39BF5404FA}" type="pres">
      <dgm:prSet presAssocID="{B5C65C94-FA04-430B-9F26-41443DCA00FC}" presName="compositeA" presStyleCnt="0"/>
      <dgm:spPr/>
    </dgm:pt>
    <dgm:pt modelId="{8CFDADC1-2AAA-4598-AA70-38B23298E4A8}" type="pres">
      <dgm:prSet presAssocID="{B5C65C94-FA04-430B-9F26-41443DCA00F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6B445C-1AAA-49DC-A892-B755087E1C6B}" type="pres">
      <dgm:prSet presAssocID="{B5C65C94-FA04-430B-9F26-41443DCA00FC}" presName="circleA" presStyleLbl="node1" presStyleIdx="2" presStyleCnt="4"/>
      <dgm:spPr/>
    </dgm:pt>
    <dgm:pt modelId="{F4B7BD6E-E471-4895-BD2E-8BBA5A9D417D}" type="pres">
      <dgm:prSet presAssocID="{B5C65C94-FA04-430B-9F26-41443DCA00FC}" presName="spaceA" presStyleCnt="0"/>
      <dgm:spPr/>
    </dgm:pt>
    <dgm:pt modelId="{9DABE327-7F2F-4D24-9841-D6B708BC9280}" type="pres">
      <dgm:prSet presAssocID="{28E4D4A8-A019-4C3C-B3FD-F3B9913B18FD}" presName="space" presStyleCnt="0"/>
      <dgm:spPr/>
    </dgm:pt>
    <dgm:pt modelId="{AF76820C-91A3-479E-B8FA-A2EFF88B4FBC}" type="pres">
      <dgm:prSet presAssocID="{E7ADC835-5DE4-4D14-BE76-97813297F10F}" presName="compositeB" presStyleCnt="0"/>
      <dgm:spPr/>
    </dgm:pt>
    <dgm:pt modelId="{87D5A1F6-F473-418D-A10A-8779E5026734}" type="pres">
      <dgm:prSet presAssocID="{E7ADC835-5DE4-4D14-BE76-97813297F10F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FDAD3-AFDB-4855-9B27-9411F3AB1693}" type="pres">
      <dgm:prSet presAssocID="{E7ADC835-5DE4-4D14-BE76-97813297F10F}" presName="circleB" presStyleLbl="node1" presStyleIdx="3" presStyleCnt="4"/>
      <dgm:spPr/>
    </dgm:pt>
    <dgm:pt modelId="{633C4389-B7BF-4E62-8DEA-3EA536FB7A55}" type="pres">
      <dgm:prSet presAssocID="{E7ADC835-5DE4-4D14-BE76-97813297F10F}" presName="spaceB" presStyleCnt="0"/>
      <dgm:spPr/>
    </dgm:pt>
  </dgm:ptLst>
  <dgm:cxnLst>
    <dgm:cxn modelId="{C8E53F5A-2EB6-445A-9F51-F09B52DE72BC}" srcId="{39CA4D0A-01E1-4780-8E44-C43B779A48D7}" destId="{7E7C033C-778A-4053-9FC7-BF9D0D71EEF5}" srcOrd="0" destOrd="0" parTransId="{66D8489C-BE89-4BA6-9BC6-F4737BCF9F69}" sibTransId="{97AA7D36-AA78-47B8-86FE-59B81C5411BC}"/>
    <dgm:cxn modelId="{70B70F22-84F8-45AB-AD44-F406B41C74E4}" type="presOf" srcId="{B5C65C94-FA04-430B-9F26-41443DCA00FC}" destId="{8CFDADC1-2AAA-4598-AA70-38B23298E4A8}" srcOrd="0" destOrd="0" presId="urn:microsoft.com/office/officeart/2005/8/layout/hProcess11"/>
    <dgm:cxn modelId="{14A1A6F8-957C-4090-97A3-36F54965EDC7}" type="presOf" srcId="{39CA4D0A-01E1-4780-8E44-C43B779A48D7}" destId="{B836BFE5-1799-480E-BDA6-75FD755B6A61}" srcOrd="0" destOrd="0" presId="urn:microsoft.com/office/officeart/2005/8/layout/hProcess11"/>
    <dgm:cxn modelId="{6017A372-787B-485A-A13E-1F3F78BB4935}" type="presOf" srcId="{7E7C033C-778A-4053-9FC7-BF9D0D71EEF5}" destId="{6992A63B-62A3-4587-97D1-68E50E9C81BE}" srcOrd="0" destOrd="0" presId="urn:microsoft.com/office/officeart/2005/8/layout/hProcess11"/>
    <dgm:cxn modelId="{3A491417-2821-48FE-91DD-0278D01F08BF}" srcId="{39CA4D0A-01E1-4780-8E44-C43B779A48D7}" destId="{600551E2-E87E-4FDC-973E-7715E33B245B}" srcOrd="1" destOrd="0" parTransId="{E75E6463-5E12-4096-A95D-1091F1A2BAC2}" sibTransId="{313974C7-4E9F-4905-A815-58E885EA1207}"/>
    <dgm:cxn modelId="{651E8422-9374-4759-8DF1-EB52782D74A9}" type="presOf" srcId="{E7ADC835-5DE4-4D14-BE76-97813297F10F}" destId="{87D5A1F6-F473-418D-A10A-8779E5026734}" srcOrd="0" destOrd="0" presId="urn:microsoft.com/office/officeart/2005/8/layout/hProcess11"/>
    <dgm:cxn modelId="{1F4DD6B9-082B-4AB1-BBA6-B5004E046A1C}" srcId="{39CA4D0A-01E1-4780-8E44-C43B779A48D7}" destId="{B5C65C94-FA04-430B-9F26-41443DCA00FC}" srcOrd="2" destOrd="0" parTransId="{84A0AA50-B133-4E0C-914B-B97388AD893D}" sibTransId="{28E4D4A8-A019-4C3C-B3FD-F3B9913B18FD}"/>
    <dgm:cxn modelId="{310B5A2F-17DA-4BD8-8C28-A6D4580BAD44}" type="presOf" srcId="{600551E2-E87E-4FDC-973E-7715E33B245B}" destId="{0A0351C2-3126-42AA-9F31-70CE4795AAFB}" srcOrd="0" destOrd="0" presId="urn:microsoft.com/office/officeart/2005/8/layout/hProcess11"/>
    <dgm:cxn modelId="{D1CACD99-B789-4DFD-AF27-D0D7FFB252CA}" srcId="{39CA4D0A-01E1-4780-8E44-C43B779A48D7}" destId="{E7ADC835-5DE4-4D14-BE76-97813297F10F}" srcOrd="3" destOrd="0" parTransId="{441B66FE-5D50-4DBD-8E90-49A872BAC21F}" sibTransId="{5376FFD6-A1BE-4A41-A56F-B84CBB34363F}"/>
    <dgm:cxn modelId="{01DAE487-4AE1-4D6D-A7D1-37EA78DE0F12}" type="presParOf" srcId="{B836BFE5-1799-480E-BDA6-75FD755B6A61}" destId="{8DCE1C63-78F1-49AA-855F-C764285CF7BA}" srcOrd="0" destOrd="0" presId="urn:microsoft.com/office/officeart/2005/8/layout/hProcess11"/>
    <dgm:cxn modelId="{C8A9AE90-56A1-410D-A802-BAB94C992E96}" type="presParOf" srcId="{B836BFE5-1799-480E-BDA6-75FD755B6A61}" destId="{9F570E75-38DF-49B6-B56B-A41AC0D19A83}" srcOrd="1" destOrd="0" presId="urn:microsoft.com/office/officeart/2005/8/layout/hProcess11"/>
    <dgm:cxn modelId="{93D28923-B5D3-4A24-89D5-E0600352EB07}" type="presParOf" srcId="{9F570E75-38DF-49B6-B56B-A41AC0D19A83}" destId="{15EAF56C-0120-4B4E-A446-47B659F3A064}" srcOrd="0" destOrd="0" presId="urn:microsoft.com/office/officeart/2005/8/layout/hProcess11"/>
    <dgm:cxn modelId="{1E62DEC5-C2B8-4C77-948F-EF3901819DBC}" type="presParOf" srcId="{15EAF56C-0120-4B4E-A446-47B659F3A064}" destId="{6992A63B-62A3-4587-97D1-68E50E9C81BE}" srcOrd="0" destOrd="0" presId="urn:microsoft.com/office/officeart/2005/8/layout/hProcess11"/>
    <dgm:cxn modelId="{8AD71A31-2205-4F08-9C1B-E97E67FBA70A}" type="presParOf" srcId="{15EAF56C-0120-4B4E-A446-47B659F3A064}" destId="{AF505F7E-04FB-414B-B9D6-60D176948543}" srcOrd="1" destOrd="0" presId="urn:microsoft.com/office/officeart/2005/8/layout/hProcess11"/>
    <dgm:cxn modelId="{F769BABB-D433-49CF-B798-B3720AC3DF96}" type="presParOf" srcId="{15EAF56C-0120-4B4E-A446-47B659F3A064}" destId="{CE05B176-C5BF-4469-AFE1-03650CCB1547}" srcOrd="2" destOrd="0" presId="urn:microsoft.com/office/officeart/2005/8/layout/hProcess11"/>
    <dgm:cxn modelId="{76DD653B-3562-4284-AE18-4586505106D6}" type="presParOf" srcId="{9F570E75-38DF-49B6-B56B-A41AC0D19A83}" destId="{B049F571-180B-4659-861E-EA005786FE33}" srcOrd="1" destOrd="0" presId="urn:microsoft.com/office/officeart/2005/8/layout/hProcess11"/>
    <dgm:cxn modelId="{BF3DFDAD-0140-46FD-9E57-E7A2ED693A11}" type="presParOf" srcId="{9F570E75-38DF-49B6-B56B-A41AC0D19A83}" destId="{F6B7FBFE-2587-4055-ABDB-E33287727A8E}" srcOrd="2" destOrd="0" presId="urn:microsoft.com/office/officeart/2005/8/layout/hProcess11"/>
    <dgm:cxn modelId="{6092A399-C125-486C-9F39-42D844E59D26}" type="presParOf" srcId="{F6B7FBFE-2587-4055-ABDB-E33287727A8E}" destId="{0A0351C2-3126-42AA-9F31-70CE4795AAFB}" srcOrd="0" destOrd="0" presId="urn:microsoft.com/office/officeart/2005/8/layout/hProcess11"/>
    <dgm:cxn modelId="{BA59863B-A54B-43B0-BDF4-FE8C0CDDE1AE}" type="presParOf" srcId="{F6B7FBFE-2587-4055-ABDB-E33287727A8E}" destId="{903C3496-B3E6-40B8-841F-2C397241EA49}" srcOrd="1" destOrd="0" presId="urn:microsoft.com/office/officeart/2005/8/layout/hProcess11"/>
    <dgm:cxn modelId="{8F99B7AB-375B-4B16-9AF5-7C69F81D7828}" type="presParOf" srcId="{F6B7FBFE-2587-4055-ABDB-E33287727A8E}" destId="{DED4FB94-53F0-4E01-BDC7-AD81FA4F3FE9}" srcOrd="2" destOrd="0" presId="urn:microsoft.com/office/officeart/2005/8/layout/hProcess11"/>
    <dgm:cxn modelId="{948D951D-3C6D-4FC9-89EE-1968681FF239}" type="presParOf" srcId="{9F570E75-38DF-49B6-B56B-A41AC0D19A83}" destId="{D2311A5E-1811-4309-8135-75F3A9039230}" srcOrd="3" destOrd="0" presId="urn:microsoft.com/office/officeart/2005/8/layout/hProcess11"/>
    <dgm:cxn modelId="{91AAB984-A014-407C-BF4F-0A71B454602A}" type="presParOf" srcId="{9F570E75-38DF-49B6-B56B-A41AC0D19A83}" destId="{3E4E5407-2B51-4737-89C5-DB39BF5404FA}" srcOrd="4" destOrd="0" presId="urn:microsoft.com/office/officeart/2005/8/layout/hProcess11"/>
    <dgm:cxn modelId="{2494058F-93C3-4C90-9C26-C82EE4E958E7}" type="presParOf" srcId="{3E4E5407-2B51-4737-89C5-DB39BF5404FA}" destId="{8CFDADC1-2AAA-4598-AA70-38B23298E4A8}" srcOrd="0" destOrd="0" presId="urn:microsoft.com/office/officeart/2005/8/layout/hProcess11"/>
    <dgm:cxn modelId="{691B7FD7-0156-4B33-B0FE-B26B4B658E7E}" type="presParOf" srcId="{3E4E5407-2B51-4737-89C5-DB39BF5404FA}" destId="{326B445C-1AAA-49DC-A892-B755087E1C6B}" srcOrd="1" destOrd="0" presId="urn:microsoft.com/office/officeart/2005/8/layout/hProcess11"/>
    <dgm:cxn modelId="{95BB5A26-C75C-4780-9065-261C66EF1EE2}" type="presParOf" srcId="{3E4E5407-2B51-4737-89C5-DB39BF5404FA}" destId="{F4B7BD6E-E471-4895-BD2E-8BBA5A9D417D}" srcOrd="2" destOrd="0" presId="urn:microsoft.com/office/officeart/2005/8/layout/hProcess11"/>
    <dgm:cxn modelId="{422651C1-2BB3-41B3-AE1D-F85301C7414C}" type="presParOf" srcId="{9F570E75-38DF-49B6-B56B-A41AC0D19A83}" destId="{9DABE327-7F2F-4D24-9841-D6B708BC9280}" srcOrd="5" destOrd="0" presId="urn:microsoft.com/office/officeart/2005/8/layout/hProcess11"/>
    <dgm:cxn modelId="{CE417F87-F36A-44DB-B4DB-65F6210FD110}" type="presParOf" srcId="{9F570E75-38DF-49B6-B56B-A41AC0D19A83}" destId="{AF76820C-91A3-479E-B8FA-A2EFF88B4FBC}" srcOrd="6" destOrd="0" presId="urn:microsoft.com/office/officeart/2005/8/layout/hProcess11"/>
    <dgm:cxn modelId="{BBFE02F1-F288-4DF4-8098-CD7AC1F45122}" type="presParOf" srcId="{AF76820C-91A3-479E-B8FA-A2EFF88B4FBC}" destId="{87D5A1F6-F473-418D-A10A-8779E5026734}" srcOrd="0" destOrd="0" presId="urn:microsoft.com/office/officeart/2005/8/layout/hProcess11"/>
    <dgm:cxn modelId="{5C75DC17-1B97-40B6-9B42-7E92D95F9E37}" type="presParOf" srcId="{AF76820C-91A3-479E-B8FA-A2EFF88B4FBC}" destId="{42DFDAD3-AFDB-4855-9B27-9411F3AB1693}" srcOrd="1" destOrd="0" presId="urn:microsoft.com/office/officeart/2005/8/layout/hProcess11"/>
    <dgm:cxn modelId="{66222EB5-F114-48DA-9F5B-A9E69996E37B}" type="presParOf" srcId="{AF76820C-91A3-479E-B8FA-A2EFF88B4FBC}" destId="{633C4389-B7BF-4E62-8DEA-3EA536FB7A5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A4D0A-01E1-4780-8E44-C43B779A48D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7E7C033C-778A-4053-9FC7-BF9D0D71EEF5}">
      <dgm:prSet phldrT="[Texte]"/>
      <dgm:spPr/>
      <dgm:t>
        <a:bodyPr/>
        <a:lstStyle/>
        <a:p>
          <a:r>
            <a:rPr lang="fr-FR" dirty="0"/>
            <a:t>12/05 : majoration de la créatinine et des NT-pro-BNP sur un bilan de ville</a:t>
          </a:r>
        </a:p>
      </dgm:t>
    </dgm:pt>
    <dgm:pt modelId="{66D8489C-BE89-4BA6-9BC6-F4737BCF9F69}" type="parTrans" cxnId="{C8E53F5A-2EB6-445A-9F51-F09B52DE72BC}">
      <dgm:prSet/>
      <dgm:spPr/>
      <dgm:t>
        <a:bodyPr/>
        <a:lstStyle/>
        <a:p>
          <a:endParaRPr lang="fr-FR"/>
        </a:p>
      </dgm:t>
    </dgm:pt>
    <dgm:pt modelId="{97AA7D36-AA78-47B8-86FE-59B81C5411BC}" type="sibTrans" cxnId="{C8E53F5A-2EB6-445A-9F51-F09B52DE72BC}">
      <dgm:prSet/>
      <dgm:spPr/>
      <dgm:t>
        <a:bodyPr/>
        <a:lstStyle/>
        <a:p>
          <a:endParaRPr lang="fr-FR"/>
        </a:p>
      </dgm:t>
    </dgm:pt>
    <dgm:pt modelId="{B5C65C94-FA04-430B-9F26-41443DCA00FC}">
      <dgm:prSet phldrT="[Texte]"/>
      <dgm:spPr/>
      <dgm:t>
        <a:bodyPr/>
        <a:lstStyle/>
        <a:p>
          <a:r>
            <a:rPr lang="fr-FR" dirty="0"/>
            <a:t>14/05 : après discussion délégant et néphrologue, baisse du LASILIX</a:t>
          </a:r>
        </a:p>
      </dgm:t>
    </dgm:pt>
    <dgm:pt modelId="{84A0AA50-B133-4E0C-914B-B97388AD893D}" type="parTrans" cxnId="{1F4DD6B9-082B-4AB1-BBA6-B5004E046A1C}">
      <dgm:prSet/>
      <dgm:spPr/>
      <dgm:t>
        <a:bodyPr/>
        <a:lstStyle/>
        <a:p>
          <a:endParaRPr lang="fr-FR"/>
        </a:p>
      </dgm:t>
    </dgm:pt>
    <dgm:pt modelId="{28E4D4A8-A019-4C3C-B3FD-F3B9913B18FD}" type="sibTrans" cxnId="{1F4DD6B9-082B-4AB1-BBA6-B5004E046A1C}">
      <dgm:prSet/>
      <dgm:spPr/>
      <dgm:t>
        <a:bodyPr/>
        <a:lstStyle/>
        <a:p>
          <a:endParaRPr lang="fr-FR"/>
        </a:p>
      </dgm:t>
    </dgm:pt>
    <dgm:pt modelId="{E7ADC835-5DE4-4D14-BE76-97813297F10F}">
      <dgm:prSet phldrT="[Texte]"/>
      <dgm:spPr/>
      <dgm:t>
        <a:bodyPr/>
        <a:lstStyle/>
        <a:p>
          <a:r>
            <a:rPr lang="fr-FR" dirty="0"/>
            <a:t>19/05 : amélioration créatinine</a:t>
          </a:r>
        </a:p>
      </dgm:t>
    </dgm:pt>
    <dgm:pt modelId="{441B66FE-5D50-4DBD-8E90-49A872BAC21F}" type="parTrans" cxnId="{D1CACD99-B789-4DFD-AF27-D0D7FFB252CA}">
      <dgm:prSet/>
      <dgm:spPr/>
      <dgm:t>
        <a:bodyPr/>
        <a:lstStyle/>
        <a:p>
          <a:endParaRPr lang="fr-FR"/>
        </a:p>
      </dgm:t>
    </dgm:pt>
    <dgm:pt modelId="{5376FFD6-A1BE-4A41-A56F-B84CBB34363F}" type="sibTrans" cxnId="{D1CACD99-B789-4DFD-AF27-D0D7FFB252CA}">
      <dgm:prSet/>
      <dgm:spPr/>
      <dgm:t>
        <a:bodyPr/>
        <a:lstStyle/>
        <a:p>
          <a:endParaRPr lang="fr-FR"/>
        </a:p>
      </dgm:t>
    </dgm:pt>
    <dgm:pt modelId="{583096FA-DF36-4D23-B6C6-C8B79787CE5A}">
      <dgm:prSet phldrT="[Texte]"/>
      <dgm:spPr/>
      <dgm:t>
        <a:bodyPr/>
        <a:lstStyle/>
        <a:p>
          <a:r>
            <a:rPr lang="fr-FR" dirty="0"/>
            <a:t>27/05 : prise de poids, premier contact, statu quo</a:t>
          </a:r>
        </a:p>
      </dgm:t>
    </dgm:pt>
    <dgm:pt modelId="{AFC87648-B2FB-4A38-B19A-F202B12CB55E}" type="parTrans" cxnId="{5060BCCE-D837-477E-9237-3D520FBCEA3A}">
      <dgm:prSet/>
      <dgm:spPr/>
      <dgm:t>
        <a:bodyPr/>
        <a:lstStyle/>
        <a:p>
          <a:endParaRPr lang="fr-FR"/>
        </a:p>
      </dgm:t>
    </dgm:pt>
    <dgm:pt modelId="{E44242CF-0E8B-4EB0-A886-BC3ABAFA232C}" type="sibTrans" cxnId="{5060BCCE-D837-477E-9237-3D520FBCEA3A}">
      <dgm:prSet/>
      <dgm:spPr/>
      <dgm:t>
        <a:bodyPr/>
        <a:lstStyle/>
        <a:p>
          <a:endParaRPr lang="fr-FR"/>
        </a:p>
      </dgm:t>
    </dgm:pt>
    <dgm:pt modelId="{B2123182-A78B-4B4C-966C-C901AD176C25}">
      <dgm:prSet phldrT="[Texte]"/>
      <dgm:spPr/>
      <dgm:t>
        <a:bodyPr/>
        <a:lstStyle/>
        <a:p>
          <a:r>
            <a:rPr lang="fr-FR" dirty="0"/>
            <a:t>04/06 : consultation non programmée</a:t>
          </a:r>
        </a:p>
      </dgm:t>
    </dgm:pt>
    <dgm:pt modelId="{EC3484CF-3B5E-4F67-B648-E08858FC3AA4}" type="parTrans" cxnId="{1809E973-63C1-461F-BABD-5A400D6C1F35}">
      <dgm:prSet/>
      <dgm:spPr/>
      <dgm:t>
        <a:bodyPr/>
        <a:lstStyle/>
        <a:p>
          <a:endParaRPr lang="fr-FR"/>
        </a:p>
      </dgm:t>
    </dgm:pt>
    <dgm:pt modelId="{7D368EA2-F30E-423E-AFCA-4476F5F20015}" type="sibTrans" cxnId="{1809E973-63C1-461F-BABD-5A400D6C1F35}">
      <dgm:prSet/>
      <dgm:spPr/>
      <dgm:t>
        <a:bodyPr/>
        <a:lstStyle/>
        <a:p>
          <a:endParaRPr lang="fr-FR"/>
        </a:p>
      </dgm:t>
    </dgm:pt>
    <dgm:pt modelId="{130B0CED-83C5-4695-B979-E4AC8F52B834}">
      <dgm:prSet phldrT="[Texte]"/>
      <dgm:spPr/>
      <dgm:t>
        <a:bodyPr/>
        <a:lstStyle/>
        <a:p>
          <a:r>
            <a:rPr lang="fr-FR" dirty="0"/>
            <a:t>07/06 : décongestion en ville via une augmentation du LASILIX</a:t>
          </a:r>
        </a:p>
      </dgm:t>
    </dgm:pt>
    <dgm:pt modelId="{145F0462-4CDF-45BD-B673-7C31E2D3536E}" type="parTrans" cxnId="{CD93C698-0234-4415-937E-80793BB35FCC}">
      <dgm:prSet/>
      <dgm:spPr/>
      <dgm:t>
        <a:bodyPr/>
        <a:lstStyle/>
        <a:p>
          <a:endParaRPr lang="fr-FR"/>
        </a:p>
      </dgm:t>
    </dgm:pt>
    <dgm:pt modelId="{C632B63F-6CF5-4A9F-A3EC-2D79B6BE11AA}" type="sibTrans" cxnId="{CD93C698-0234-4415-937E-80793BB35FCC}">
      <dgm:prSet/>
      <dgm:spPr/>
      <dgm:t>
        <a:bodyPr/>
        <a:lstStyle/>
        <a:p>
          <a:endParaRPr lang="fr-FR"/>
        </a:p>
      </dgm:t>
    </dgm:pt>
    <dgm:pt modelId="{5A2A0CF6-3202-4F14-B897-0BD53B581841}">
      <dgm:prSet phldrT="[Texte]"/>
      <dgm:spPr/>
      <dgm:t>
        <a:bodyPr/>
        <a:lstStyle/>
        <a:p>
          <a:r>
            <a:rPr lang="fr-FR" dirty="0"/>
            <a:t>02/06 : réévaluation téléphonique, majoration symptômes</a:t>
          </a:r>
        </a:p>
      </dgm:t>
    </dgm:pt>
    <dgm:pt modelId="{D4ADAA09-8CAE-479F-BB32-4F758DBD1A02}" type="parTrans" cxnId="{38073178-AAE5-4728-8117-EF7B9314B19E}">
      <dgm:prSet/>
      <dgm:spPr/>
      <dgm:t>
        <a:bodyPr/>
        <a:lstStyle/>
        <a:p>
          <a:endParaRPr lang="fr-FR"/>
        </a:p>
      </dgm:t>
    </dgm:pt>
    <dgm:pt modelId="{B3425565-73D4-4D84-82E0-B150D0C419FD}" type="sibTrans" cxnId="{38073178-AAE5-4728-8117-EF7B9314B19E}">
      <dgm:prSet/>
      <dgm:spPr/>
      <dgm:t>
        <a:bodyPr/>
        <a:lstStyle/>
        <a:p>
          <a:endParaRPr lang="fr-FR"/>
        </a:p>
      </dgm:t>
    </dgm:pt>
    <dgm:pt modelId="{B836BFE5-1799-480E-BDA6-75FD755B6A61}" type="pres">
      <dgm:prSet presAssocID="{39CA4D0A-01E1-4780-8E44-C43B779A48D7}" presName="Name0" presStyleCnt="0">
        <dgm:presLayoutVars>
          <dgm:dir/>
          <dgm:resizeHandles val="exact"/>
        </dgm:presLayoutVars>
      </dgm:prSet>
      <dgm:spPr/>
    </dgm:pt>
    <dgm:pt modelId="{8DCE1C63-78F1-49AA-855F-C764285CF7BA}" type="pres">
      <dgm:prSet presAssocID="{39CA4D0A-01E1-4780-8E44-C43B779A48D7}" presName="arrow" presStyleLbl="bgShp" presStyleIdx="0" presStyleCnt="1"/>
      <dgm:spPr/>
    </dgm:pt>
    <dgm:pt modelId="{9F570E75-38DF-49B6-B56B-A41AC0D19A83}" type="pres">
      <dgm:prSet presAssocID="{39CA4D0A-01E1-4780-8E44-C43B779A48D7}" presName="points" presStyleCnt="0"/>
      <dgm:spPr/>
    </dgm:pt>
    <dgm:pt modelId="{15EAF56C-0120-4B4E-A446-47B659F3A064}" type="pres">
      <dgm:prSet presAssocID="{7E7C033C-778A-4053-9FC7-BF9D0D71EEF5}" presName="compositeA" presStyleCnt="0"/>
      <dgm:spPr/>
    </dgm:pt>
    <dgm:pt modelId="{6992A63B-62A3-4587-97D1-68E50E9C81BE}" type="pres">
      <dgm:prSet presAssocID="{7E7C033C-778A-4053-9FC7-BF9D0D71EEF5}" presName="textA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F505F7E-04FB-414B-B9D6-60D176948543}" type="pres">
      <dgm:prSet presAssocID="{7E7C033C-778A-4053-9FC7-BF9D0D71EEF5}" presName="circleA" presStyleLbl="node1" presStyleIdx="0" presStyleCnt="7"/>
      <dgm:spPr/>
    </dgm:pt>
    <dgm:pt modelId="{CE05B176-C5BF-4469-AFE1-03650CCB1547}" type="pres">
      <dgm:prSet presAssocID="{7E7C033C-778A-4053-9FC7-BF9D0D71EEF5}" presName="spaceA" presStyleCnt="0"/>
      <dgm:spPr/>
    </dgm:pt>
    <dgm:pt modelId="{B049F571-180B-4659-861E-EA005786FE33}" type="pres">
      <dgm:prSet presAssocID="{97AA7D36-AA78-47B8-86FE-59B81C5411BC}" presName="space" presStyleCnt="0"/>
      <dgm:spPr/>
    </dgm:pt>
    <dgm:pt modelId="{8EFD5DFA-4308-4A4D-9614-696F8BFA40AB}" type="pres">
      <dgm:prSet presAssocID="{B5C65C94-FA04-430B-9F26-41443DCA00FC}" presName="compositeB" presStyleCnt="0"/>
      <dgm:spPr/>
    </dgm:pt>
    <dgm:pt modelId="{5A37DF72-BD9E-4A40-A650-A60CD080C8AB}" type="pres">
      <dgm:prSet presAssocID="{B5C65C94-FA04-430B-9F26-41443DCA00FC}" presName="textB" presStyleLbl="revTx" presStyleIdx="1" presStyleCnt="7" custScaleX="1407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33D86B-5434-4D0B-AD03-A6B25A984193}" type="pres">
      <dgm:prSet presAssocID="{B5C65C94-FA04-430B-9F26-41443DCA00FC}" presName="circleB" presStyleLbl="node1" presStyleIdx="1" presStyleCnt="7"/>
      <dgm:spPr/>
    </dgm:pt>
    <dgm:pt modelId="{54A66DEF-1085-413F-8E72-B8CD498C185A}" type="pres">
      <dgm:prSet presAssocID="{B5C65C94-FA04-430B-9F26-41443DCA00FC}" presName="spaceB" presStyleCnt="0"/>
      <dgm:spPr/>
    </dgm:pt>
    <dgm:pt modelId="{9DABE327-7F2F-4D24-9841-D6B708BC9280}" type="pres">
      <dgm:prSet presAssocID="{28E4D4A8-A019-4C3C-B3FD-F3B9913B18FD}" presName="space" presStyleCnt="0"/>
      <dgm:spPr/>
    </dgm:pt>
    <dgm:pt modelId="{FD358C12-E28F-433F-888B-509059B8AEC3}" type="pres">
      <dgm:prSet presAssocID="{E7ADC835-5DE4-4D14-BE76-97813297F10F}" presName="compositeA" presStyleCnt="0"/>
      <dgm:spPr/>
    </dgm:pt>
    <dgm:pt modelId="{B5599628-968D-4F78-BC82-F6864BE397EB}" type="pres">
      <dgm:prSet presAssocID="{E7ADC835-5DE4-4D14-BE76-97813297F10F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13CDE3-467B-4774-A3B7-EA8CE881F30B}" type="pres">
      <dgm:prSet presAssocID="{E7ADC835-5DE4-4D14-BE76-97813297F10F}" presName="circleA" presStyleLbl="node1" presStyleIdx="2" presStyleCnt="7"/>
      <dgm:spPr/>
    </dgm:pt>
    <dgm:pt modelId="{86A4A810-4A24-4B39-9201-F37B59A71D48}" type="pres">
      <dgm:prSet presAssocID="{E7ADC835-5DE4-4D14-BE76-97813297F10F}" presName="spaceA" presStyleCnt="0"/>
      <dgm:spPr/>
    </dgm:pt>
    <dgm:pt modelId="{C88D1562-B435-4A50-8648-69E3234E2520}" type="pres">
      <dgm:prSet presAssocID="{5376FFD6-A1BE-4A41-A56F-B84CBB34363F}" presName="space" presStyleCnt="0"/>
      <dgm:spPr/>
    </dgm:pt>
    <dgm:pt modelId="{FBF289BD-6EFC-491A-8274-88EE1A0BC375}" type="pres">
      <dgm:prSet presAssocID="{583096FA-DF36-4D23-B6C6-C8B79787CE5A}" presName="compositeB" presStyleCnt="0"/>
      <dgm:spPr/>
    </dgm:pt>
    <dgm:pt modelId="{C987ED2B-274C-4D1E-BEED-90B91C46DBB4}" type="pres">
      <dgm:prSet presAssocID="{583096FA-DF36-4D23-B6C6-C8B79787CE5A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D323E-5EF8-4553-8786-AC1BF1470824}" type="pres">
      <dgm:prSet presAssocID="{583096FA-DF36-4D23-B6C6-C8B79787CE5A}" presName="circleB" presStyleLbl="node1" presStyleIdx="3" presStyleCnt="7"/>
      <dgm:spPr/>
    </dgm:pt>
    <dgm:pt modelId="{750A7DD2-270A-4848-A6CB-8223AA399B82}" type="pres">
      <dgm:prSet presAssocID="{583096FA-DF36-4D23-B6C6-C8B79787CE5A}" presName="spaceB" presStyleCnt="0"/>
      <dgm:spPr/>
    </dgm:pt>
    <dgm:pt modelId="{34EC2792-981C-4FE3-A9F8-E4F0A7C80E97}" type="pres">
      <dgm:prSet presAssocID="{E44242CF-0E8B-4EB0-A886-BC3ABAFA232C}" presName="space" presStyleCnt="0"/>
      <dgm:spPr/>
    </dgm:pt>
    <dgm:pt modelId="{51C66E31-22AD-4B4B-AF5F-F911CD98A8D5}" type="pres">
      <dgm:prSet presAssocID="{5A2A0CF6-3202-4F14-B897-0BD53B581841}" presName="compositeA" presStyleCnt="0"/>
      <dgm:spPr/>
    </dgm:pt>
    <dgm:pt modelId="{B0B1DC8E-2C43-4F2D-BFEC-4F793B0100A9}" type="pres">
      <dgm:prSet presAssocID="{5A2A0CF6-3202-4F14-B897-0BD53B581841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AE15B2-E979-4C27-852E-872C92B2E7B8}" type="pres">
      <dgm:prSet presAssocID="{5A2A0CF6-3202-4F14-B897-0BD53B581841}" presName="circleA" presStyleLbl="node1" presStyleIdx="4" presStyleCnt="7"/>
      <dgm:spPr/>
    </dgm:pt>
    <dgm:pt modelId="{0E79A48F-2860-4FDA-85F1-2D7F7EC7D159}" type="pres">
      <dgm:prSet presAssocID="{5A2A0CF6-3202-4F14-B897-0BD53B581841}" presName="spaceA" presStyleCnt="0"/>
      <dgm:spPr/>
    </dgm:pt>
    <dgm:pt modelId="{07A5B39B-2DC3-4BC0-B161-E1CED9E3417F}" type="pres">
      <dgm:prSet presAssocID="{B3425565-73D4-4D84-82E0-B150D0C419FD}" presName="space" presStyleCnt="0"/>
      <dgm:spPr/>
    </dgm:pt>
    <dgm:pt modelId="{2FA72E24-D5AE-47C2-BDE8-E659784CAA80}" type="pres">
      <dgm:prSet presAssocID="{B2123182-A78B-4B4C-966C-C901AD176C25}" presName="compositeB" presStyleCnt="0"/>
      <dgm:spPr/>
    </dgm:pt>
    <dgm:pt modelId="{70EB3FCD-1B8E-4A45-BFFB-B8827E9D23D8}" type="pres">
      <dgm:prSet presAssocID="{B2123182-A78B-4B4C-966C-C901AD176C25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0B94AA-B30A-4BBC-8937-5C20CADE41CB}" type="pres">
      <dgm:prSet presAssocID="{B2123182-A78B-4B4C-966C-C901AD176C25}" presName="circleB" presStyleLbl="node1" presStyleIdx="5" presStyleCnt="7"/>
      <dgm:spPr/>
    </dgm:pt>
    <dgm:pt modelId="{4DE71915-952F-40E5-9EB2-655C313C5487}" type="pres">
      <dgm:prSet presAssocID="{B2123182-A78B-4B4C-966C-C901AD176C25}" presName="spaceB" presStyleCnt="0"/>
      <dgm:spPr/>
    </dgm:pt>
    <dgm:pt modelId="{739BE74C-B485-403D-B17E-2A9B8BAF5213}" type="pres">
      <dgm:prSet presAssocID="{7D368EA2-F30E-423E-AFCA-4476F5F20015}" presName="space" presStyleCnt="0"/>
      <dgm:spPr/>
    </dgm:pt>
    <dgm:pt modelId="{A8B09F89-B12D-4830-9EF5-E51B47B02A6A}" type="pres">
      <dgm:prSet presAssocID="{130B0CED-83C5-4695-B979-E4AC8F52B834}" presName="compositeA" presStyleCnt="0"/>
      <dgm:spPr/>
    </dgm:pt>
    <dgm:pt modelId="{5B732CCA-9374-4E36-9EAA-463951233483}" type="pres">
      <dgm:prSet presAssocID="{130B0CED-83C5-4695-B979-E4AC8F52B834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608AD-14E5-43FD-ABA6-6A239F37F683}" type="pres">
      <dgm:prSet presAssocID="{130B0CED-83C5-4695-B979-E4AC8F52B834}" presName="circleA" presStyleLbl="node1" presStyleIdx="6" presStyleCnt="7"/>
      <dgm:spPr/>
    </dgm:pt>
    <dgm:pt modelId="{233EE9A9-25C3-4645-9CB8-56D19E00BF0C}" type="pres">
      <dgm:prSet presAssocID="{130B0CED-83C5-4695-B979-E4AC8F52B834}" presName="spaceA" presStyleCnt="0"/>
      <dgm:spPr/>
    </dgm:pt>
  </dgm:ptLst>
  <dgm:cxnLst>
    <dgm:cxn modelId="{5060BCCE-D837-477E-9237-3D520FBCEA3A}" srcId="{39CA4D0A-01E1-4780-8E44-C43B779A48D7}" destId="{583096FA-DF36-4D23-B6C6-C8B79787CE5A}" srcOrd="3" destOrd="0" parTransId="{AFC87648-B2FB-4A38-B19A-F202B12CB55E}" sibTransId="{E44242CF-0E8B-4EB0-A886-BC3ABAFA232C}"/>
    <dgm:cxn modelId="{14A1A6F8-957C-4090-97A3-36F54965EDC7}" type="presOf" srcId="{39CA4D0A-01E1-4780-8E44-C43B779A48D7}" destId="{B836BFE5-1799-480E-BDA6-75FD755B6A61}" srcOrd="0" destOrd="0" presId="urn:microsoft.com/office/officeart/2005/8/layout/hProcess11"/>
    <dgm:cxn modelId="{5BDB23F4-CF78-43B0-9BEC-9378B2BAA51B}" type="presOf" srcId="{130B0CED-83C5-4695-B979-E4AC8F52B834}" destId="{5B732CCA-9374-4E36-9EAA-463951233483}" srcOrd="0" destOrd="0" presId="urn:microsoft.com/office/officeart/2005/8/layout/hProcess11"/>
    <dgm:cxn modelId="{B5A28547-4AA9-42E9-86F2-EAA41230AF85}" type="presOf" srcId="{5A2A0CF6-3202-4F14-B897-0BD53B581841}" destId="{B0B1DC8E-2C43-4F2D-BFEC-4F793B0100A9}" srcOrd="0" destOrd="0" presId="urn:microsoft.com/office/officeart/2005/8/layout/hProcess11"/>
    <dgm:cxn modelId="{38073178-AAE5-4728-8117-EF7B9314B19E}" srcId="{39CA4D0A-01E1-4780-8E44-C43B779A48D7}" destId="{5A2A0CF6-3202-4F14-B897-0BD53B581841}" srcOrd="4" destOrd="0" parTransId="{D4ADAA09-8CAE-479F-BB32-4F758DBD1A02}" sibTransId="{B3425565-73D4-4D84-82E0-B150D0C419FD}"/>
    <dgm:cxn modelId="{C8E53F5A-2EB6-445A-9F51-F09B52DE72BC}" srcId="{39CA4D0A-01E1-4780-8E44-C43B779A48D7}" destId="{7E7C033C-778A-4053-9FC7-BF9D0D71EEF5}" srcOrd="0" destOrd="0" parTransId="{66D8489C-BE89-4BA6-9BC6-F4737BCF9F69}" sibTransId="{97AA7D36-AA78-47B8-86FE-59B81C5411BC}"/>
    <dgm:cxn modelId="{9B3A17FE-A911-4513-9BBB-89738F78EC9A}" type="presOf" srcId="{583096FA-DF36-4D23-B6C6-C8B79787CE5A}" destId="{C987ED2B-274C-4D1E-BEED-90B91C46DBB4}" srcOrd="0" destOrd="0" presId="urn:microsoft.com/office/officeart/2005/8/layout/hProcess11"/>
    <dgm:cxn modelId="{D1CACD99-B789-4DFD-AF27-D0D7FFB252CA}" srcId="{39CA4D0A-01E1-4780-8E44-C43B779A48D7}" destId="{E7ADC835-5DE4-4D14-BE76-97813297F10F}" srcOrd="2" destOrd="0" parTransId="{441B66FE-5D50-4DBD-8E90-49A872BAC21F}" sibTransId="{5376FFD6-A1BE-4A41-A56F-B84CBB34363F}"/>
    <dgm:cxn modelId="{75B2AEE1-7986-4730-BD4D-66D20E0AB596}" type="presOf" srcId="{B2123182-A78B-4B4C-966C-C901AD176C25}" destId="{70EB3FCD-1B8E-4A45-BFFB-B8827E9D23D8}" srcOrd="0" destOrd="0" presId="urn:microsoft.com/office/officeart/2005/8/layout/hProcess11"/>
    <dgm:cxn modelId="{1809E973-63C1-461F-BABD-5A400D6C1F35}" srcId="{39CA4D0A-01E1-4780-8E44-C43B779A48D7}" destId="{B2123182-A78B-4B4C-966C-C901AD176C25}" srcOrd="5" destOrd="0" parTransId="{EC3484CF-3B5E-4F67-B648-E08858FC3AA4}" sibTransId="{7D368EA2-F30E-423E-AFCA-4476F5F20015}"/>
    <dgm:cxn modelId="{6017A372-787B-485A-A13E-1F3F78BB4935}" type="presOf" srcId="{7E7C033C-778A-4053-9FC7-BF9D0D71EEF5}" destId="{6992A63B-62A3-4587-97D1-68E50E9C81BE}" srcOrd="0" destOrd="0" presId="urn:microsoft.com/office/officeart/2005/8/layout/hProcess11"/>
    <dgm:cxn modelId="{CD93C698-0234-4415-937E-80793BB35FCC}" srcId="{39CA4D0A-01E1-4780-8E44-C43B779A48D7}" destId="{130B0CED-83C5-4695-B979-E4AC8F52B834}" srcOrd="6" destOrd="0" parTransId="{145F0462-4CDF-45BD-B673-7C31E2D3536E}" sibTransId="{C632B63F-6CF5-4A9F-A3EC-2D79B6BE11AA}"/>
    <dgm:cxn modelId="{F482F8C2-506E-4CBE-907B-94CA92E7C978}" type="presOf" srcId="{E7ADC835-5DE4-4D14-BE76-97813297F10F}" destId="{B5599628-968D-4F78-BC82-F6864BE397EB}" srcOrd="0" destOrd="0" presId="urn:microsoft.com/office/officeart/2005/8/layout/hProcess11"/>
    <dgm:cxn modelId="{09948148-4B73-4DD2-ACAF-27EA02A3A603}" type="presOf" srcId="{B5C65C94-FA04-430B-9F26-41443DCA00FC}" destId="{5A37DF72-BD9E-4A40-A650-A60CD080C8AB}" srcOrd="0" destOrd="0" presId="urn:microsoft.com/office/officeart/2005/8/layout/hProcess11"/>
    <dgm:cxn modelId="{1F4DD6B9-082B-4AB1-BBA6-B5004E046A1C}" srcId="{39CA4D0A-01E1-4780-8E44-C43B779A48D7}" destId="{B5C65C94-FA04-430B-9F26-41443DCA00FC}" srcOrd="1" destOrd="0" parTransId="{84A0AA50-B133-4E0C-914B-B97388AD893D}" sibTransId="{28E4D4A8-A019-4C3C-B3FD-F3B9913B18FD}"/>
    <dgm:cxn modelId="{01DAE487-4AE1-4D6D-A7D1-37EA78DE0F12}" type="presParOf" srcId="{B836BFE5-1799-480E-BDA6-75FD755B6A61}" destId="{8DCE1C63-78F1-49AA-855F-C764285CF7BA}" srcOrd="0" destOrd="0" presId="urn:microsoft.com/office/officeart/2005/8/layout/hProcess11"/>
    <dgm:cxn modelId="{C8A9AE90-56A1-410D-A802-BAB94C992E96}" type="presParOf" srcId="{B836BFE5-1799-480E-BDA6-75FD755B6A61}" destId="{9F570E75-38DF-49B6-B56B-A41AC0D19A83}" srcOrd="1" destOrd="0" presId="urn:microsoft.com/office/officeart/2005/8/layout/hProcess11"/>
    <dgm:cxn modelId="{93D28923-B5D3-4A24-89D5-E0600352EB07}" type="presParOf" srcId="{9F570E75-38DF-49B6-B56B-A41AC0D19A83}" destId="{15EAF56C-0120-4B4E-A446-47B659F3A064}" srcOrd="0" destOrd="0" presId="urn:microsoft.com/office/officeart/2005/8/layout/hProcess11"/>
    <dgm:cxn modelId="{1E62DEC5-C2B8-4C77-948F-EF3901819DBC}" type="presParOf" srcId="{15EAF56C-0120-4B4E-A446-47B659F3A064}" destId="{6992A63B-62A3-4587-97D1-68E50E9C81BE}" srcOrd="0" destOrd="0" presId="urn:microsoft.com/office/officeart/2005/8/layout/hProcess11"/>
    <dgm:cxn modelId="{8AD71A31-2205-4F08-9C1B-E97E67FBA70A}" type="presParOf" srcId="{15EAF56C-0120-4B4E-A446-47B659F3A064}" destId="{AF505F7E-04FB-414B-B9D6-60D176948543}" srcOrd="1" destOrd="0" presId="urn:microsoft.com/office/officeart/2005/8/layout/hProcess11"/>
    <dgm:cxn modelId="{F769BABB-D433-49CF-B798-B3720AC3DF96}" type="presParOf" srcId="{15EAF56C-0120-4B4E-A446-47B659F3A064}" destId="{CE05B176-C5BF-4469-AFE1-03650CCB1547}" srcOrd="2" destOrd="0" presId="urn:microsoft.com/office/officeart/2005/8/layout/hProcess11"/>
    <dgm:cxn modelId="{76DD653B-3562-4284-AE18-4586505106D6}" type="presParOf" srcId="{9F570E75-38DF-49B6-B56B-A41AC0D19A83}" destId="{B049F571-180B-4659-861E-EA005786FE33}" srcOrd="1" destOrd="0" presId="urn:microsoft.com/office/officeart/2005/8/layout/hProcess11"/>
    <dgm:cxn modelId="{A99AFCCD-1E67-491C-9E25-17ED5849C862}" type="presParOf" srcId="{9F570E75-38DF-49B6-B56B-A41AC0D19A83}" destId="{8EFD5DFA-4308-4A4D-9614-696F8BFA40AB}" srcOrd="2" destOrd="0" presId="urn:microsoft.com/office/officeart/2005/8/layout/hProcess11"/>
    <dgm:cxn modelId="{EAF4EBC7-86DF-4BE9-A0F7-AA3C4CA049DC}" type="presParOf" srcId="{8EFD5DFA-4308-4A4D-9614-696F8BFA40AB}" destId="{5A37DF72-BD9E-4A40-A650-A60CD080C8AB}" srcOrd="0" destOrd="0" presId="urn:microsoft.com/office/officeart/2005/8/layout/hProcess11"/>
    <dgm:cxn modelId="{5BD97AC0-AA61-48AE-8E6F-E8A289547088}" type="presParOf" srcId="{8EFD5DFA-4308-4A4D-9614-696F8BFA40AB}" destId="{E033D86B-5434-4D0B-AD03-A6B25A984193}" srcOrd="1" destOrd="0" presId="urn:microsoft.com/office/officeart/2005/8/layout/hProcess11"/>
    <dgm:cxn modelId="{892FA468-C3A8-4ECB-B2AC-6EC22A0BA411}" type="presParOf" srcId="{8EFD5DFA-4308-4A4D-9614-696F8BFA40AB}" destId="{54A66DEF-1085-413F-8E72-B8CD498C185A}" srcOrd="2" destOrd="0" presId="urn:microsoft.com/office/officeart/2005/8/layout/hProcess11"/>
    <dgm:cxn modelId="{422651C1-2BB3-41B3-AE1D-F85301C7414C}" type="presParOf" srcId="{9F570E75-38DF-49B6-B56B-A41AC0D19A83}" destId="{9DABE327-7F2F-4D24-9841-D6B708BC9280}" srcOrd="3" destOrd="0" presId="urn:microsoft.com/office/officeart/2005/8/layout/hProcess11"/>
    <dgm:cxn modelId="{F18589DA-825D-4621-9220-BBD2D4712065}" type="presParOf" srcId="{9F570E75-38DF-49B6-B56B-A41AC0D19A83}" destId="{FD358C12-E28F-433F-888B-509059B8AEC3}" srcOrd="4" destOrd="0" presId="urn:microsoft.com/office/officeart/2005/8/layout/hProcess11"/>
    <dgm:cxn modelId="{48C37B4A-D290-49E3-AA33-5FEAC4425C48}" type="presParOf" srcId="{FD358C12-E28F-433F-888B-509059B8AEC3}" destId="{B5599628-968D-4F78-BC82-F6864BE397EB}" srcOrd="0" destOrd="0" presId="urn:microsoft.com/office/officeart/2005/8/layout/hProcess11"/>
    <dgm:cxn modelId="{1CF4F4A3-C13F-4363-B2A1-039334131519}" type="presParOf" srcId="{FD358C12-E28F-433F-888B-509059B8AEC3}" destId="{A913CDE3-467B-4774-A3B7-EA8CE881F30B}" srcOrd="1" destOrd="0" presId="urn:microsoft.com/office/officeart/2005/8/layout/hProcess11"/>
    <dgm:cxn modelId="{D1E3A0CE-05CB-4152-B1D5-461E48403132}" type="presParOf" srcId="{FD358C12-E28F-433F-888B-509059B8AEC3}" destId="{86A4A810-4A24-4B39-9201-F37B59A71D48}" srcOrd="2" destOrd="0" presId="urn:microsoft.com/office/officeart/2005/8/layout/hProcess11"/>
    <dgm:cxn modelId="{AD0F343B-E4D7-4A1A-BC6D-7DB0AF3885EC}" type="presParOf" srcId="{9F570E75-38DF-49B6-B56B-A41AC0D19A83}" destId="{C88D1562-B435-4A50-8648-69E3234E2520}" srcOrd="5" destOrd="0" presId="urn:microsoft.com/office/officeart/2005/8/layout/hProcess11"/>
    <dgm:cxn modelId="{30E1FEF5-9B99-46C7-B62C-F6228865CD34}" type="presParOf" srcId="{9F570E75-38DF-49B6-B56B-A41AC0D19A83}" destId="{FBF289BD-6EFC-491A-8274-88EE1A0BC375}" srcOrd="6" destOrd="0" presId="urn:microsoft.com/office/officeart/2005/8/layout/hProcess11"/>
    <dgm:cxn modelId="{12BB1FB2-387A-4867-A4CA-5D94D2F84F2D}" type="presParOf" srcId="{FBF289BD-6EFC-491A-8274-88EE1A0BC375}" destId="{C987ED2B-274C-4D1E-BEED-90B91C46DBB4}" srcOrd="0" destOrd="0" presId="urn:microsoft.com/office/officeart/2005/8/layout/hProcess11"/>
    <dgm:cxn modelId="{A64351B4-7760-4DDB-B446-1EE86036CB78}" type="presParOf" srcId="{FBF289BD-6EFC-491A-8274-88EE1A0BC375}" destId="{CC0D323E-5EF8-4553-8786-AC1BF1470824}" srcOrd="1" destOrd="0" presId="urn:microsoft.com/office/officeart/2005/8/layout/hProcess11"/>
    <dgm:cxn modelId="{720FCCCD-20D2-4BC6-AE8B-89577114B4DA}" type="presParOf" srcId="{FBF289BD-6EFC-491A-8274-88EE1A0BC375}" destId="{750A7DD2-270A-4848-A6CB-8223AA399B82}" srcOrd="2" destOrd="0" presId="urn:microsoft.com/office/officeart/2005/8/layout/hProcess11"/>
    <dgm:cxn modelId="{6F5D7AB1-9FB2-4073-A410-469042AAF47D}" type="presParOf" srcId="{9F570E75-38DF-49B6-B56B-A41AC0D19A83}" destId="{34EC2792-981C-4FE3-A9F8-E4F0A7C80E97}" srcOrd="7" destOrd="0" presId="urn:microsoft.com/office/officeart/2005/8/layout/hProcess11"/>
    <dgm:cxn modelId="{749EB06E-D1FB-47B4-9209-BAC752E0EDCC}" type="presParOf" srcId="{9F570E75-38DF-49B6-B56B-A41AC0D19A83}" destId="{51C66E31-22AD-4B4B-AF5F-F911CD98A8D5}" srcOrd="8" destOrd="0" presId="urn:microsoft.com/office/officeart/2005/8/layout/hProcess11"/>
    <dgm:cxn modelId="{024C8451-7A01-48B2-B472-8162DA2916DA}" type="presParOf" srcId="{51C66E31-22AD-4B4B-AF5F-F911CD98A8D5}" destId="{B0B1DC8E-2C43-4F2D-BFEC-4F793B0100A9}" srcOrd="0" destOrd="0" presId="urn:microsoft.com/office/officeart/2005/8/layout/hProcess11"/>
    <dgm:cxn modelId="{B0F43F22-F80B-4799-B8EA-2BD000399B56}" type="presParOf" srcId="{51C66E31-22AD-4B4B-AF5F-F911CD98A8D5}" destId="{E0AE15B2-E979-4C27-852E-872C92B2E7B8}" srcOrd="1" destOrd="0" presId="urn:microsoft.com/office/officeart/2005/8/layout/hProcess11"/>
    <dgm:cxn modelId="{F5678EC0-BBAA-4547-BD27-38FF08677744}" type="presParOf" srcId="{51C66E31-22AD-4B4B-AF5F-F911CD98A8D5}" destId="{0E79A48F-2860-4FDA-85F1-2D7F7EC7D159}" srcOrd="2" destOrd="0" presId="urn:microsoft.com/office/officeart/2005/8/layout/hProcess11"/>
    <dgm:cxn modelId="{B0D8D208-6BBA-400E-AF98-D50DE6290D33}" type="presParOf" srcId="{9F570E75-38DF-49B6-B56B-A41AC0D19A83}" destId="{07A5B39B-2DC3-4BC0-B161-E1CED9E3417F}" srcOrd="9" destOrd="0" presId="urn:microsoft.com/office/officeart/2005/8/layout/hProcess11"/>
    <dgm:cxn modelId="{1E19D114-93FB-4386-B6E0-AD7B61DF6CE3}" type="presParOf" srcId="{9F570E75-38DF-49B6-B56B-A41AC0D19A83}" destId="{2FA72E24-D5AE-47C2-BDE8-E659784CAA80}" srcOrd="10" destOrd="0" presId="urn:microsoft.com/office/officeart/2005/8/layout/hProcess11"/>
    <dgm:cxn modelId="{C07FA0D2-E0D1-402F-8478-02E0511DEBA2}" type="presParOf" srcId="{2FA72E24-D5AE-47C2-BDE8-E659784CAA80}" destId="{70EB3FCD-1B8E-4A45-BFFB-B8827E9D23D8}" srcOrd="0" destOrd="0" presId="urn:microsoft.com/office/officeart/2005/8/layout/hProcess11"/>
    <dgm:cxn modelId="{CCB37D81-EA11-4DAD-8755-ED803046F367}" type="presParOf" srcId="{2FA72E24-D5AE-47C2-BDE8-E659784CAA80}" destId="{440B94AA-B30A-4BBC-8937-5C20CADE41CB}" srcOrd="1" destOrd="0" presId="urn:microsoft.com/office/officeart/2005/8/layout/hProcess11"/>
    <dgm:cxn modelId="{2327A11D-0A7A-4A06-8F3C-280888A03632}" type="presParOf" srcId="{2FA72E24-D5AE-47C2-BDE8-E659784CAA80}" destId="{4DE71915-952F-40E5-9EB2-655C313C5487}" srcOrd="2" destOrd="0" presId="urn:microsoft.com/office/officeart/2005/8/layout/hProcess11"/>
    <dgm:cxn modelId="{39A2832E-289F-4BF4-A80C-7E2DF44B5205}" type="presParOf" srcId="{9F570E75-38DF-49B6-B56B-A41AC0D19A83}" destId="{739BE74C-B485-403D-B17E-2A9B8BAF5213}" srcOrd="11" destOrd="0" presId="urn:microsoft.com/office/officeart/2005/8/layout/hProcess11"/>
    <dgm:cxn modelId="{2D7F6A79-C562-4649-B42B-FBC9C35D7EAD}" type="presParOf" srcId="{9F570E75-38DF-49B6-B56B-A41AC0D19A83}" destId="{A8B09F89-B12D-4830-9EF5-E51B47B02A6A}" srcOrd="12" destOrd="0" presId="urn:microsoft.com/office/officeart/2005/8/layout/hProcess11"/>
    <dgm:cxn modelId="{95E6BC59-FF03-4899-87B1-B23E60E433E4}" type="presParOf" srcId="{A8B09F89-B12D-4830-9EF5-E51B47B02A6A}" destId="{5B732CCA-9374-4E36-9EAA-463951233483}" srcOrd="0" destOrd="0" presId="urn:microsoft.com/office/officeart/2005/8/layout/hProcess11"/>
    <dgm:cxn modelId="{C43E6ED1-2B52-43A1-9BD6-14ECA65CE404}" type="presParOf" srcId="{A8B09F89-B12D-4830-9EF5-E51B47B02A6A}" destId="{703608AD-14E5-43FD-ABA6-6A239F37F683}" srcOrd="1" destOrd="0" presId="urn:microsoft.com/office/officeart/2005/8/layout/hProcess11"/>
    <dgm:cxn modelId="{FC7D1506-6C53-4118-8C7B-4CEA91B1CF69}" type="presParOf" srcId="{A8B09F89-B12D-4830-9EF5-E51B47B02A6A}" destId="{233EE9A9-25C3-4645-9CB8-56D19E00BF0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E1C63-78F1-49AA-855F-C764285CF7BA}">
      <dsp:nvSpPr>
        <dsp:cNvPr id="0" name=""/>
        <dsp:cNvSpPr/>
      </dsp:nvSpPr>
      <dsp:spPr>
        <a:xfrm>
          <a:off x="0" y="1305922"/>
          <a:ext cx="10515600" cy="174123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A63B-62A3-4587-97D1-68E50E9C81BE}">
      <dsp:nvSpPr>
        <dsp:cNvPr id="0" name=""/>
        <dsp:cNvSpPr/>
      </dsp:nvSpPr>
      <dsp:spPr>
        <a:xfrm>
          <a:off x="4736" y="0"/>
          <a:ext cx="2278208" cy="174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12/05 : majoration de la créatinine et des NT-pro-BNP sur un bilan de ville</a:t>
          </a:r>
        </a:p>
      </dsp:txBody>
      <dsp:txXfrm>
        <a:off x="4736" y="0"/>
        <a:ext cx="2278208" cy="1741230"/>
      </dsp:txXfrm>
    </dsp:sp>
    <dsp:sp modelId="{AF505F7E-04FB-414B-B9D6-60D176948543}">
      <dsp:nvSpPr>
        <dsp:cNvPr id="0" name=""/>
        <dsp:cNvSpPr/>
      </dsp:nvSpPr>
      <dsp:spPr>
        <a:xfrm>
          <a:off x="926187" y="1958884"/>
          <a:ext cx="435307" cy="43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351C2-3126-42AA-9F31-70CE4795AAFB}">
      <dsp:nvSpPr>
        <dsp:cNvPr id="0" name=""/>
        <dsp:cNvSpPr/>
      </dsp:nvSpPr>
      <dsp:spPr>
        <a:xfrm>
          <a:off x="2396855" y="2611845"/>
          <a:ext cx="2278208" cy="174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13/05 : appel du patient, asymptomatique</a:t>
          </a:r>
        </a:p>
      </dsp:txBody>
      <dsp:txXfrm>
        <a:off x="2396855" y="2611845"/>
        <a:ext cx="2278208" cy="1741230"/>
      </dsp:txXfrm>
    </dsp:sp>
    <dsp:sp modelId="{903C3496-B3E6-40B8-841F-2C397241EA49}">
      <dsp:nvSpPr>
        <dsp:cNvPr id="0" name=""/>
        <dsp:cNvSpPr/>
      </dsp:nvSpPr>
      <dsp:spPr>
        <a:xfrm>
          <a:off x="3318306" y="1958884"/>
          <a:ext cx="435307" cy="43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ADC1-2AAA-4598-AA70-38B23298E4A8}">
      <dsp:nvSpPr>
        <dsp:cNvPr id="0" name=""/>
        <dsp:cNvSpPr/>
      </dsp:nvSpPr>
      <dsp:spPr>
        <a:xfrm>
          <a:off x="4788975" y="0"/>
          <a:ext cx="2278208" cy="174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14/05 : après discussion délégant et néphrologue, baisse du LASILIX</a:t>
          </a:r>
        </a:p>
      </dsp:txBody>
      <dsp:txXfrm>
        <a:off x="4788975" y="0"/>
        <a:ext cx="2278208" cy="1741230"/>
      </dsp:txXfrm>
    </dsp:sp>
    <dsp:sp modelId="{326B445C-1AAA-49DC-A892-B755087E1C6B}">
      <dsp:nvSpPr>
        <dsp:cNvPr id="0" name=""/>
        <dsp:cNvSpPr/>
      </dsp:nvSpPr>
      <dsp:spPr>
        <a:xfrm>
          <a:off x="5710425" y="1958884"/>
          <a:ext cx="435307" cy="43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5A1F6-F473-418D-A10A-8779E5026734}">
      <dsp:nvSpPr>
        <dsp:cNvPr id="0" name=""/>
        <dsp:cNvSpPr/>
      </dsp:nvSpPr>
      <dsp:spPr>
        <a:xfrm>
          <a:off x="7181094" y="2611845"/>
          <a:ext cx="2278208" cy="1741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19/05 : amélioration discrète de la créatinine et des NT-pro-BNP</a:t>
          </a:r>
        </a:p>
      </dsp:txBody>
      <dsp:txXfrm>
        <a:off x="7181094" y="2611845"/>
        <a:ext cx="2278208" cy="1741230"/>
      </dsp:txXfrm>
    </dsp:sp>
    <dsp:sp modelId="{42DFDAD3-AFDB-4855-9B27-9411F3AB1693}">
      <dsp:nvSpPr>
        <dsp:cNvPr id="0" name=""/>
        <dsp:cNvSpPr/>
      </dsp:nvSpPr>
      <dsp:spPr>
        <a:xfrm>
          <a:off x="8102545" y="1958884"/>
          <a:ext cx="435307" cy="435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E1C63-78F1-49AA-855F-C764285CF7BA}">
      <dsp:nvSpPr>
        <dsp:cNvPr id="0" name=""/>
        <dsp:cNvSpPr/>
      </dsp:nvSpPr>
      <dsp:spPr>
        <a:xfrm>
          <a:off x="0" y="1280160"/>
          <a:ext cx="11306629" cy="17068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A63B-62A3-4587-97D1-68E50E9C81BE}">
      <dsp:nvSpPr>
        <dsp:cNvPr id="0" name=""/>
        <dsp:cNvSpPr/>
      </dsp:nvSpPr>
      <dsp:spPr>
        <a:xfrm>
          <a:off x="4035" y="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12/05 : majoration de la créatinine et des NT-pro-BNP sur un bilan de ville</a:t>
          </a:r>
        </a:p>
      </dsp:txBody>
      <dsp:txXfrm>
        <a:off x="4035" y="0"/>
        <a:ext cx="1319198" cy="1706880"/>
      </dsp:txXfrm>
    </dsp:sp>
    <dsp:sp modelId="{AF505F7E-04FB-414B-B9D6-60D176948543}">
      <dsp:nvSpPr>
        <dsp:cNvPr id="0" name=""/>
        <dsp:cNvSpPr/>
      </dsp:nvSpPr>
      <dsp:spPr>
        <a:xfrm>
          <a:off x="450274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7DF72-BD9E-4A40-A650-A60CD080C8AB}">
      <dsp:nvSpPr>
        <dsp:cNvPr id="0" name=""/>
        <dsp:cNvSpPr/>
      </dsp:nvSpPr>
      <dsp:spPr>
        <a:xfrm>
          <a:off x="1389193" y="2560320"/>
          <a:ext cx="185694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14/05 : après discussion délégant et néphrologue, baisse du LASILIX</a:t>
          </a:r>
        </a:p>
      </dsp:txBody>
      <dsp:txXfrm>
        <a:off x="1389193" y="2560320"/>
        <a:ext cx="1856943" cy="1706880"/>
      </dsp:txXfrm>
    </dsp:sp>
    <dsp:sp modelId="{E033D86B-5434-4D0B-AD03-A6B25A984193}">
      <dsp:nvSpPr>
        <dsp:cNvPr id="0" name=""/>
        <dsp:cNvSpPr/>
      </dsp:nvSpPr>
      <dsp:spPr>
        <a:xfrm>
          <a:off x="2104305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99628-968D-4F78-BC82-F6864BE397EB}">
      <dsp:nvSpPr>
        <dsp:cNvPr id="0" name=""/>
        <dsp:cNvSpPr/>
      </dsp:nvSpPr>
      <dsp:spPr>
        <a:xfrm>
          <a:off x="3312097" y="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19/05 : amélioration créatinine</a:t>
          </a:r>
        </a:p>
      </dsp:txBody>
      <dsp:txXfrm>
        <a:off x="3312097" y="0"/>
        <a:ext cx="1319198" cy="1706880"/>
      </dsp:txXfrm>
    </dsp:sp>
    <dsp:sp modelId="{A913CDE3-467B-4774-A3B7-EA8CE881F30B}">
      <dsp:nvSpPr>
        <dsp:cNvPr id="0" name=""/>
        <dsp:cNvSpPr/>
      </dsp:nvSpPr>
      <dsp:spPr>
        <a:xfrm>
          <a:off x="3758336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7ED2B-274C-4D1E-BEED-90B91C46DBB4}">
      <dsp:nvSpPr>
        <dsp:cNvPr id="0" name=""/>
        <dsp:cNvSpPr/>
      </dsp:nvSpPr>
      <dsp:spPr>
        <a:xfrm>
          <a:off x="4697256" y="256032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27/05 : prise de poids, premier contact, statu quo</a:t>
          </a:r>
        </a:p>
      </dsp:txBody>
      <dsp:txXfrm>
        <a:off x="4697256" y="2560320"/>
        <a:ext cx="1319198" cy="1706880"/>
      </dsp:txXfrm>
    </dsp:sp>
    <dsp:sp modelId="{CC0D323E-5EF8-4553-8786-AC1BF1470824}">
      <dsp:nvSpPr>
        <dsp:cNvPr id="0" name=""/>
        <dsp:cNvSpPr/>
      </dsp:nvSpPr>
      <dsp:spPr>
        <a:xfrm>
          <a:off x="5143495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1DC8E-2C43-4F2D-BFEC-4F793B0100A9}">
      <dsp:nvSpPr>
        <dsp:cNvPr id="0" name=""/>
        <dsp:cNvSpPr/>
      </dsp:nvSpPr>
      <dsp:spPr>
        <a:xfrm>
          <a:off x="6082414" y="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02/06 : réévaluation téléphonique, majoration symptômes</a:t>
          </a:r>
        </a:p>
      </dsp:txBody>
      <dsp:txXfrm>
        <a:off x="6082414" y="0"/>
        <a:ext cx="1319198" cy="1706880"/>
      </dsp:txXfrm>
    </dsp:sp>
    <dsp:sp modelId="{E0AE15B2-E979-4C27-852E-872C92B2E7B8}">
      <dsp:nvSpPr>
        <dsp:cNvPr id="0" name=""/>
        <dsp:cNvSpPr/>
      </dsp:nvSpPr>
      <dsp:spPr>
        <a:xfrm>
          <a:off x="6528654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B3FCD-1B8E-4A45-BFFB-B8827E9D23D8}">
      <dsp:nvSpPr>
        <dsp:cNvPr id="0" name=""/>
        <dsp:cNvSpPr/>
      </dsp:nvSpPr>
      <dsp:spPr>
        <a:xfrm>
          <a:off x="7467573" y="256032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04/06 : consultation non programmée</a:t>
          </a:r>
        </a:p>
      </dsp:txBody>
      <dsp:txXfrm>
        <a:off x="7467573" y="2560320"/>
        <a:ext cx="1319198" cy="1706880"/>
      </dsp:txXfrm>
    </dsp:sp>
    <dsp:sp modelId="{440B94AA-B30A-4BBC-8937-5C20CADE41CB}">
      <dsp:nvSpPr>
        <dsp:cNvPr id="0" name=""/>
        <dsp:cNvSpPr/>
      </dsp:nvSpPr>
      <dsp:spPr>
        <a:xfrm>
          <a:off x="7913812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32CCA-9374-4E36-9EAA-463951233483}">
      <dsp:nvSpPr>
        <dsp:cNvPr id="0" name=""/>
        <dsp:cNvSpPr/>
      </dsp:nvSpPr>
      <dsp:spPr>
        <a:xfrm>
          <a:off x="8852732" y="0"/>
          <a:ext cx="131919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07/06 : décongestion en ville via une augmentation du LASILIX</a:t>
          </a:r>
        </a:p>
      </dsp:txBody>
      <dsp:txXfrm>
        <a:off x="8852732" y="0"/>
        <a:ext cx="1319198" cy="1706880"/>
      </dsp:txXfrm>
    </dsp:sp>
    <dsp:sp modelId="{703608AD-14E5-43FD-ABA6-6A239F37F683}">
      <dsp:nvSpPr>
        <dsp:cNvPr id="0" name=""/>
        <dsp:cNvSpPr/>
      </dsp:nvSpPr>
      <dsp:spPr>
        <a:xfrm>
          <a:off x="9298971" y="1920240"/>
          <a:ext cx="426720" cy="42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42A03DC6-A37D-8EE5-775E-9F1CEBFB9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>
            <a:extLst>
              <a:ext uri="{FF2B5EF4-FFF2-40B4-BE49-F238E27FC236}">
                <a16:creationId xmlns:a16="http://schemas.microsoft.com/office/drawing/2014/main" id="{A8FA622C-17CC-9816-2A02-4D92674517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D61CAE6C-F6B1-40D8-B2EF-00D587D243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7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92D86D83-28D1-229E-5C5F-8F2A7F3FD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>
            <a:extLst>
              <a:ext uri="{FF2B5EF4-FFF2-40B4-BE49-F238E27FC236}">
                <a16:creationId xmlns:a16="http://schemas.microsoft.com/office/drawing/2014/main" id="{6AF587F2-404F-4993-B164-9AF5E13D0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>
            <a:extLst>
              <a:ext uri="{FF2B5EF4-FFF2-40B4-BE49-F238E27FC236}">
                <a16:creationId xmlns:a16="http://schemas.microsoft.com/office/drawing/2014/main" id="{CBCD4E54-18F1-A695-C0CB-D8126E0752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94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2207172" y="2432642"/>
            <a:ext cx="7585300" cy="123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3041"/>
              </a:buClr>
              <a:buSzPts val="4800"/>
              <a:buFont typeface="Play"/>
              <a:buNone/>
            </a:pPr>
            <a:r>
              <a:rPr lang="fr-FR" sz="4800" b="1" i="0" u="none" strike="noStrike" cap="none">
                <a:solidFill>
                  <a:srgbClr val="0A3041"/>
                </a:solidFill>
              </a:rPr>
              <a:t>LES CAS DIFFICILES </a:t>
            </a:r>
            <a:endParaRPr sz="4800" b="1">
              <a:solidFill>
                <a:srgbClr val="0A3041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7" y="6107441"/>
            <a:ext cx="2144305" cy="6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035199" y="5232686"/>
            <a:ext cx="5059285" cy="100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A3041"/>
                </a:solidFill>
                <a:latin typeface="Arial"/>
                <a:ea typeface="Arial"/>
                <a:cs typeface="Arial"/>
                <a:sym typeface="Arial"/>
              </a:rPr>
              <a:t>Dr DE BAYNAST - </a:t>
            </a:r>
            <a:r>
              <a:rPr lang="fr-FR" sz="1600" b="1" i="0" u="none" strike="noStrike" cap="none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Mme SEVRAIN Marie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11.06.2025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Masterclass Télésurveillance Bordeaux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2512" y="5626008"/>
            <a:ext cx="3269488" cy="12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612" y="350079"/>
            <a:ext cx="11556776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919F8C6E-DB6B-915E-3A73-DD5A44045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>
            <a:extLst>
              <a:ext uri="{FF2B5EF4-FFF2-40B4-BE49-F238E27FC236}">
                <a16:creationId xmlns:a16="http://schemas.microsoft.com/office/drawing/2014/main" id="{7B5471F0-7D87-B919-490E-45151BB0DF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76" y="1325505"/>
            <a:ext cx="10757647" cy="306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>
            <a:extLst>
              <a:ext uri="{FF2B5EF4-FFF2-40B4-BE49-F238E27FC236}">
                <a16:creationId xmlns:a16="http://schemas.microsoft.com/office/drawing/2014/main" id="{543B360C-B26F-FCA1-63F3-742DEAD07A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942" t="-1897" r="-39" b="-692"/>
          <a:stretch/>
        </p:blipFill>
        <p:spPr>
          <a:xfrm>
            <a:off x="1527586" y="3793233"/>
            <a:ext cx="9789458" cy="30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>
            <a:extLst>
              <a:ext uri="{FF2B5EF4-FFF2-40B4-BE49-F238E27FC236}">
                <a16:creationId xmlns:a16="http://schemas.microsoft.com/office/drawing/2014/main" id="{9691E7F2-99BA-B658-EA71-126FDA516380}"/>
              </a:ext>
            </a:extLst>
          </p:cNvPr>
          <p:cNvSpPr/>
          <p:nvPr/>
        </p:nvSpPr>
        <p:spPr>
          <a:xfrm>
            <a:off x="5292762" y="441831"/>
            <a:ext cx="6293224" cy="35135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>
            <a:extLst>
              <a:ext uri="{FF2B5EF4-FFF2-40B4-BE49-F238E27FC236}">
                <a16:creationId xmlns:a16="http://schemas.microsoft.com/office/drawing/2014/main" id="{64FEA5B3-C0E7-E6E3-4157-49E42CE4F2AD}"/>
              </a:ext>
            </a:extLst>
          </p:cNvPr>
          <p:cNvSpPr/>
          <p:nvPr/>
        </p:nvSpPr>
        <p:spPr>
          <a:xfrm>
            <a:off x="11306286" y="1129553"/>
            <a:ext cx="527125" cy="324804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>
            <a:extLst>
              <a:ext uri="{FF2B5EF4-FFF2-40B4-BE49-F238E27FC236}">
                <a16:creationId xmlns:a16="http://schemas.microsoft.com/office/drawing/2014/main" id="{226D6654-734F-20AD-9FA1-FB1D7ECC47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444" y="0"/>
            <a:ext cx="10515600" cy="11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dirty="0"/>
              <a:t>Retour à la normale</a:t>
            </a:r>
            <a:endParaRPr dirty="0"/>
          </a:p>
        </p:txBody>
      </p:sp>
      <p:sp>
        <p:nvSpPr>
          <p:cNvPr id="129" name="Google Shape;129;p6">
            <a:extLst>
              <a:ext uri="{FF2B5EF4-FFF2-40B4-BE49-F238E27FC236}">
                <a16:creationId xmlns:a16="http://schemas.microsoft.com/office/drawing/2014/main" id="{758289DF-7524-FEE0-7894-7A29F3648583}"/>
              </a:ext>
            </a:extLst>
          </p:cNvPr>
          <p:cNvSpPr/>
          <p:nvPr/>
        </p:nvSpPr>
        <p:spPr>
          <a:xfrm rot="-5400000">
            <a:off x="8237860" y="-1691450"/>
            <a:ext cx="527125" cy="616913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54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866887" y="208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Analyse et  discussion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838199" y="1117600"/>
            <a:ext cx="10909151" cy="545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 dirty="0"/>
              <a:t>Télésurveillance IC ++ </a:t>
            </a:r>
            <a:r>
              <a:rPr lang="fr-FR" dirty="0"/>
              <a:t>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Détection précoce des signes de DC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Suivi régulier, réactivité, AT continue, amélioration observance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 dirty="0"/>
              <a:t>Limites rencontrées </a:t>
            </a:r>
            <a:r>
              <a:rPr lang="fr-FR" dirty="0"/>
              <a:t>: </a:t>
            </a:r>
            <a:endParaRPr dirty="0"/>
          </a:p>
          <a:p>
            <a:pPr marL="228600" indent="-228600">
              <a:buSzPts val="2800"/>
            </a:pPr>
            <a:r>
              <a:rPr lang="fr-FR" dirty="0" err="1"/>
              <a:t>HFpEF</a:t>
            </a:r>
            <a:r>
              <a:rPr lang="fr-FR" dirty="0"/>
              <a:t>  est une maladie qui nécessite souvent une prise en charge </a:t>
            </a:r>
            <a:r>
              <a:rPr lang="fr-FR" dirty="0" err="1"/>
              <a:t>multi-disciplinaire</a:t>
            </a:r>
            <a:endParaRPr lang="fr-FR" dirty="0"/>
          </a:p>
          <a:p>
            <a:pPr marL="228600" indent="-228600">
              <a:buSzPts val="2800"/>
            </a:pPr>
            <a:r>
              <a:rPr lang="fr-FR" dirty="0"/>
              <a:t>Superposition des </a:t>
            </a:r>
            <a:r>
              <a:rPr lang="fr-FR" dirty="0" err="1"/>
              <a:t>télésuivis</a:t>
            </a:r>
            <a:r>
              <a:rPr lang="fr-FR" dirty="0"/>
              <a:t> ?</a:t>
            </a:r>
          </a:p>
          <a:p>
            <a:pPr marL="228600" indent="-228600">
              <a:buSzPts val="2800"/>
            </a:pPr>
            <a:r>
              <a:rPr lang="fr-FR" dirty="0"/>
              <a:t>Complexité physiopathologie de l’IRA (fonctionnelle/organique) sur IRC. Equilibre précaire entre congestion et fonction rénale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Accès parfois restreint à des néphrologues (et autres spécialistes)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66887" y="2088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Analyse et  discussion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741381" y="1247886"/>
            <a:ext cx="10909151" cy="5589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 dirty="0"/>
              <a:t>Rôle clé de l’ISPIC dans cette situation </a:t>
            </a:r>
            <a:r>
              <a:rPr lang="fr-FR" dirty="0"/>
              <a:t>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Identifier signe d’alerte (IC/stabilité HDM/diabète…) et bio anormale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Consultation non programmée si évaluation à distance difficile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Alerter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Orienter : Mettre en lien rapidement avec médecin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Coordonner : adaptation thérapeutique, prise de sang, surveillance rapprochée et informer les professionnels de santé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AT/rappels sur : Automédication / Règles hygiéno-diététique/TA/HGT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b="1" dirty="0"/>
              <a:t>Intérêt d’une collaboration pluriprofessionnelle ++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 dirty="0"/>
              <a:t>staff, RCP, télémédecine…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27A90B3-72D7-C36E-414D-7C4D8394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r-FR"/>
              <a:t>Analyse et discussion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BA2093-77ED-806D-15C4-6F0BB9097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000" b="1" dirty="0"/>
              <a:t>Surréaction sur la dégradation de la fonction rénale ?</a:t>
            </a:r>
          </a:p>
          <a:p>
            <a:pPr marL="114300" indent="0">
              <a:buNone/>
            </a:pPr>
            <a:endParaRPr lang="fr-FR" sz="2000" b="1" dirty="0"/>
          </a:p>
          <a:p>
            <a:pPr marL="114300" indent="0">
              <a:buNone/>
            </a:pPr>
            <a:r>
              <a:rPr lang="fr-FR" sz="2000" dirty="0"/>
              <a:t>Faible majoration la créatinine (+ 60 µmol/L)</a:t>
            </a:r>
          </a:p>
          <a:p>
            <a:pPr marL="114300" indent="0">
              <a:buNone/>
            </a:pPr>
            <a:endParaRPr lang="fr-FR" sz="2000" dirty="0"/>
          </a:p>
          <a:p>
            <a:pPr marL="114300" indent="0">
              <a:buNone/>
            </a:pPr>
            <a:r>
              <a:rPr lang="fr-FR" sz="2000" dirty="0"/>
              <a:t>Limite de l’interprétation d’une biologie sans contexte clinique ?</a:t>
            </a:r>
          </a:p>
          <a:p>
            <a:pPr marL="114300" indent="0">
              <a:buNone/>
            </a:pPr>
            <a:endParaRPr lang="fr-FR" sz="2000" dirty="0"/>
          </a:p>
          <a:p>
            <a:pPr marL="114300" indent="0">
              <a:buNone/>
            </a:pPr>
            <a:r>
              <a:rPr lang="fr-FR" sz="2000" dirty="0"/>
              <a:t>Sur médicalisation ?</a:t>
            </a:r>
          </a:p>
        </p:txBody>
      </p:sp>
      <p:pic>
        <p:nvPicPr>
          <p:cNvPr id="9" name="Image 8" descr="Une image contenant dessin humoristique, illustration, peinture, dessin&#10;&#10;Le contenu généré par l’IA peut être incorrect.">
            <a:extLst>
              <a:ext uri="{FF2B5EF4-FFF2-40B4-BE49-F238E27FC236}">
                <a16:creationId xmlns:a16="http://schemas.microsoft.com/office/drawing/2014/main" id="{C961B4B1-3D2B-950C-5834-69F26A93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2" r="890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073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0" y="0"/>
            <a:ext cx="12192000" cy="2877832"/>
          </a:xfrm>
          <a:custGeom>
            <a:avLst/>
            <a:gdLst/>
            <a:ahLst/>
            <a:cxnLst/>
            <a:rect l="l" t="t" r="r" b="b"/>
            <a:pathLst>
              <a:path w="12192000" h="2877832" extrusionOk="0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fr-FR" sz="4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Classification de l’IRC (selon KDIGO 2021)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3974206" y="1753266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-1" r="732" b="15155"/>
          <a:stretch/>
        </p:blipFill>
        <p:spPr>
          <a:xfrm>
            <a:off x="1393543" y="2919195"/>
            <a:ext cx="9600772" cy="393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2192000" cy="2877832"/>
          </a:xfrm>
          <a:custGeom>
            <a:avLst/>
            <a:gdLst/>
            <a:ahLst/>
            <a:cxnLst/>
            <a:rect l="l" t="t" r="r" b="b"/>
            <a:pathLst>
              <a:path w="12192000" h="2877832" extrusionOk="0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"/>
              <a:buNone/>
            </a:pPr>
            <a:r>
              <a:rPr lang="fr-FR" sz="4800">
                <a:solidFill>
                  <a:srgbClr val="FFFFFF"/>
                </a:solidFill>
              </a:rPr>
              <a:t>Catégories d’Albuminurie (A1 à A3)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974206" y="1753266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099" y="2877832"/>
            <a:ext cx="10529632" cy="318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785308" y="6390042"/>
            <a:ext cx="10763213" cy="467958"/>
          </a:xfrm>
          <a:prstGeom prst="rect">
            <a:avLst/>
          </a:prstGeom>
          <a:solidFill>
            <a:srgbClr val="FAE2D5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=&gt; En combinant DFG + Albuminurie on évalue le pronostic rénal et risque de progression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564328" y="18255"/>
            <a:ext cx="110633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dirty="0"/>
              <a:t>Quand orienter nos patients vers un néphrologue ?</a:t>
            </a:r>
            <a:endParaRPr dirty="0"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490858" y="5660978"/>
            <a:ext cx="3596639" cy="101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1800" dirty="0"/>
              <a:t>+ Hyperkaliémie récurrente ou sévère : avis néphrologique </a:t>
            </a:r>
            <a:endParaRPr sz="1800" dirty="0"/>
          </a:p>
        </p:txBody>
      </p:sp>
      <p:pic>
        <p:nvPicPr>
          <p:cNvPr id="2050" name="Picture 2" descr="The grand debate: Cardiologists and nephrologists will become one in the  future? | Journal de Cardiologie">
            <a:extLst>
              <a:ext uri="{FF2B5EF4-FFF2-40B4-BE49-F238E27FC236}">
                <a16:creationId xmlns:a16="http://schemas.microsoft.com/office/drawing/2014/main" id="{C480F3F0-6341-3CCD-F364-CBCBF7594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9957" r="3245" b="15323"/>
          <a:stretch>
            <a:fillRect/>
          </a:stretch>
        </p:blipFill>
        <p:spPr bwMode="auto">
          <a:xfrm>
            <a:off x="243841" y="1649868"/>
            <a:ext cx="8247017" cy="47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MERCI POUR VOTRE ATTENTION !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3048897" y="6098246"/>
            <a:ext cx="6094206" cy="28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A3041"/>
                </a:solidFill>
                <a:latin typeface="Play"/>
                <a:ea typeface="Play"/>
                <a:cs typeface="Play"/>
                <a:sym typeface="Play"/>
              </a:rPr>
              <a:t>Mme SEVRAIN Marie -  Dr DE BAYNAST</a:t>
            </a:r>
            <a:endParaRPr/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2512" y="5626008"/>
            <a:ext cx="3269488" cy="12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7" y="6107441"/>
            <a:ext cx="2144305" cy="67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790B59-2908-ED62-32A5-C353D6C2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46" b="134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1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/>
              <a:t>Mr H. 80 ans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38200" y="1343818"/>
            <a:ext cx="10515600" cy="519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IC à FEVG conservée, NYHA III, NT-PRO-BNP&gt;1000ng/L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IRC stade 3b (DFG 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≈ </a:t>
            </a:r>
            <a:r>
              <a:rPr lang="fr-FR" dirty="0"/>
              <a:t>35mL/min)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dirty="0"/>
          </a:p>
          <a:p>
            <a:pPr marL="0" lvl="0" indent="0">
              <a:buSzPts val="2800"/>
              <a:buNone/>
            </a:pPr>
            <a:r>
              <a:rPr lang="fr-FR" dirty="0"/>
              <a:t>Suivi cardiologique </a:t>
            </a:r>
            <a:r>
              <a:rPr lang="fr-FR" dirty="0" err="1"/>
              <a:t>bi-annuel</a:t>
            </a:r>
            <a:r>
              <a:rPr lang="fr-FR" dirty="0"/>
              <a:t> et néphrologique annuel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Passage IDEL quotidien : surveillances constantes/HGT…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dirty="0"/>
              <a:t>Sous Télésurveillance IC depuis 6 mois suite à son hospitalisation pour DC en 12.2024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Graphique 2" descr="Reins contour">
            <a:extLst>
              <a:ext uri="{FF2B5EF4-FFF2-40B4-BE49-F238E27FC236}">
                <a16:creationId xmlns:a16="http://schemas.microsoft.com/office/drawing/2014/main" id="{D60F1F46-1515-0712-6E0B-DF50301B8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2212181"/>
            <a:ext cx="914400" cy="914400"/>
          </a:xfrm>
          <a:prstGeom prst="rect">
            <a:avLst/>
          </a:prstGeom>
        </p:spPr>
      </p:pic>
      <p:pic>
        <p:nvPicPr>
          <p:cNvPr id="5" name="Graphique 4" descr="Organe du cœur contour">
            <a:extLst>
              <a:ext uri="{FF2B5EF4-FFF2-40B4-BE49-F238E27FC236}">
                <a16:creationId xmlns:a16="http://schemas.microsoft.com/office/drawing/2014/main" id="{906DB8B9-05CA-6EBB-1EA7-E960B792E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1101112"/>
            <a:ext cx="914400" cy="914400"/>
          </a:xfrm>
          <a:prstGeom prst="rect">
            <a:avLst/>
          </a:prstGeom>
        </p:spPr>
      </p:pic>
      <p:pic>
        <p:nvPicPr>
          <p:cNvPr id="7" name="Graphique 6" descr="Stéthoscope contour">
            <a:extLst>
              <a:ext uri="{FF2B5EF4-FFF2-40B4-BE49-F238E27FC236}">
                <a16:creationId xmlns:a16="http://schemas.microsoft.com/office/drawing/2014/main" id="{1750FABB-C36E-F279-17A2-B83AEF936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76200" y="3149957"/>
            <a:ext cx="914400" cy="914400"/>
          </a:xfrm>
          <a:prstGeom prst="rect">
            <a:avLst/>
          </a:prstGeom>
        </p:spPr>
      </p:pic>
      <p:pic>
        <p:nvPicPr>
          <p:cNvPr id="9" name="Graphique 8" descr="Médical contour">
            <a:extLst>
              <a:ext uri="{FF2B5EF4-FFF2-40B4-BE49-F238E27FC236}">
                <a16:creationId xmlns:a16="http://schemas.microsoft.com/office/drawing/2014/main" id="{FFFF3FE7-63F6-2771-295A-8DD625233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38100" y="4200066"/>
            <a:ext cx="914400" cy="914400"/>
          </a:xfrm>
          <a:prstGeom prst="rect">
            <a:avLst/>
          </a:prstGeom>
        </p:spPr>
      </p:pic>
      <p:pic>
        <p:nvPicPr>
          <p:cNvPr id="11" name="Graphique 10" descr="Prise de poids contour">
            <a:extLst>
              <a:ext uri="{FF2B5EF4-FFF2-40B4-BE49-F238E27FC236}">
                <a16:creationId xmlns:a16="http://schemas.microsoft.com/office/drawing/2014/main" id="{9F60739A-8CFC-A994-86CC-FEE9853490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8992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8784787-1535-5BE3-29A7-FA728232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Mr. H - suite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79087F-0CE3-2191-2A8B-9DB4F4E9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7601858" cy="4351338"/>
          </a:xfrm>
        </p:spPr>
        <p:txBody>
          <a:bodyPr>
            <a:normAutofit/>
          </a:bodyPr>
          <a:lstStyle/>
          <a:p>
            <a:r>
              <a:rPr lang="fr-FR" sz="2400" dirty="0"/>
              <a:t>FUROSEMIDE 40 mg : 3 </a:t>
            </a:r>
            <a:r>
              <a:rPr lang="fr-FR" sz="2400" dirty="0" err="1"/>
              <a:t>cp</a:t>
            </a:r>
            <a:r>
              <a:rPr lang="fr-FR" sz="2400" dirty="0"/>
              <a:t> matin et 2 le midi</a:t>
            </a:r>
          </a:p>
          <a:p>
            <a:r>
              <a:rPr lang="fr-FR" sz="2400" dirty="0"/>
              <a:t>APIXABAN 2,5 mg : 1 </a:t>
            </a:r>
            <a:r>
              <a:rPr lang="fr-FR" sz="2400" dirty="0" err="1"/>
              <a:t>cp</a:t>
            </a:r>
            <a:r>
              <a:rPr lang="fr-FR" sz="2400" dirty="0"/>
              <a:t> matin et soir</a:t>
            </a:r>
          </a:p>
          <a:p>
            <a:r>
              <a:rPr lang="fr-FR" sz="2400" dirty="0"/>
              <a:t>DAPAGLIFOZINE 10 mg : 1 </a:t>
            </a:r>
            <a:r>
              <a:rPr lang="fr-FR" sz="2400" dirty="0" err="1"/>
              <a:t>cp</a:t>
            </a:r>
            <a:r>
              <a:rPr lang="fr-FR" sz="2400" dirty="0"/>
              <a:t> matin</a:t>
            </a:r>
          </a:p>
          <a:p>
            <a:r>
              <a:rPr lang="fr-FR" sz="2400" dirty="0"/>
              <a:t>EPLERENONE 25 mg : 1 </a:t>
            </a:r>
            <a:r>
              <a:rPr lang="fr-FR" sz="2400" dirty="0" err="1"/>
              <a:t>cp</a:t>
            </a:r>
            <a:r>
              <a:rPr lang="fr-FR" sz="2400" dirty="0"/>
              <a:t> matin</a:t>
            </a:r>
          </a:p>
          <a:p>
            <a:r>
              <a:rPr lang="fr-FR" sz="2400" dirty="0"/>
              <a:t>DIFFU K 3 gélules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1026" name="Picture 2" descr="ECG:Fibrillation atriale 87/min — Uness Cardiologie">
            <a:extLst>
              <a:ext uri="{FF2B5EF4-FFF2-40B4-BE49-F238E27FC236}">
                <a16:creationId xmlns:a16="http://schemas.microsoft.com/office/drawing/2014/main" id="{77E24A39-8811-9C30-4A29-FFDC01C3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3957185"/>
            <a:ext cx="5473328" cy="25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6002B77-8995-4639-3C4B-A81B2D043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>
            <a:extLst>
              <a:ext uri="{FF2B5EF4-FFF2-40B4-BE49-F238E27FC236}">
                <a16:creationId xmlns:a16="http://schemas.microsoft.com/office/drawing/2014/main" id="{C9FB99A6-28FF-AB31-ED16-51DC81E17B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6313"/>
          <a:stretch/>
        </p:blipFill>
        <p:spPr>
          <a:xfrm>
            <a:off x="717176" y="1325505"/>
            <a:ext cx="4699681" cy="306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>
            <a:extLst>
              <a:ext uri="{FF2B5EF4-FFF2-40B4-BE49-F238E27FC236}">
                <a16:creationId xmlns:a16="http://schemas.microsoft.com/office/drawing/2014/main" id="{76DF49B8-2EAA-CE0A-DE12-A0AF54C684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942" t="12462" r="59881" b="-692"/>
          <a:stretch/>
        </p:blipFill>
        <p:spPr>
          <a:xfrm>
            <a:off x="1527586" y="4222189"/>
            <a:ext cx="3980585" cy="2635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>
            <a:extLst>
              <a:ext uri="{FF2B5EF4-FFF2-40B4-BE49-F238E27FC236}">
                <a16:creationId xmlns:a16="http://schemas.microsoft.com/office/drawing/2014/main" id="{BEF4E378-CE5A-6155-9604-A10341B784D7}"/>
              </a:ext>
            </a:extLst>
          </p:cNvPr>
          <p:cNvSpPr/>
          <p:nvPr/>
        </p:nvSpPr>
        <p:spPr>
          <a:xfrm>
            <a:off x="5292762" y="441831"/>
            <a:ext cx="6293224" cy="35135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>
            <a:extLst>
              <a:ext uri="{FF2B5EF4-FFF2-40B4-BE49-F238E27FC236}">
                <a16:creationId xmlns:a16="http://schemas.microsoft.com/office/drawing/2014/main" id="{63D8C624-1174-E145-C462-849A794B8750}"/>
              </a:ext>
            </a:extLst>
          </p:cNvPr>
          <p:cNvSpPr/>
          <p:nvPr/>
        </p:nvSpPr>
        <p:spPr>
          <a:xfrm>
            <a:off x="11306286" y="1129553"/>
            <a:ext cx="527125" cy="324804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>
            <a:extLst>
              <a:ext uri="{FF2B5EF4-FFF2-40B4-BE49-F238E27FC236}">
                <a16:creationId xmlns:a16="http://schemas.microsoft.com/office/drawing/2014/main" id="{1FE1CA66-6BC0-02EF-7BD4-DAFA71351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41985" y="97975"/>
            <a:ext cx="6818556" cy="11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dirty="0"/>
              <a:t>Un long fleuve tranquille ?</a:t>
            </a:r>
            <a:endParaRPr dirty="0"/>
          </a:p>
        </p:txBody>
      </p:sp>
      <p:sp>
        <p:nvSpPr>
          <p:cNvPr id="129" name="Google Shape;129;p6">
            <a:extLst>
              <a:ext uri="{FF2B5EF4-FFF2-40B4-BE49-F238E27FC236}">
                <a16:creationId xmlns:a16="http://schemas.microsoft.com/office/drawing/2014/main" id="{F40C0596-9C5D-8E1B-2666-BE9DB394AF80}"/>
              </a:ext>
            </a:extLst>
          </p:cNvPr>
          <p:cNvSpPr/>
          <p:nvPr/>
        </p:nvSpPr>
        <p:spPr>
          <a:xfrm rot="-5400000">
            <a:off x="8237860" y="-1691450"/>
            <a:ext cx="527125" cy="616913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La vie est un long fleuve tranquille - Pathé Home">
            <a:extLst>
              <a:ext uri="{FF2B5EF4-FFF2-40B4-BE49-F238E27FC236}">
                <a16:creationId xmlns:a16="http://schemas.microsoft.com/office/drawing/2014/main" id="{7F39FB44-32D3-4330-9BE4-322383A2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52" y="1577660"/>
            <a:ext cx="2349169" cy="31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ordinateur, multimédia, Appareil de présentation&#10;&#10;Le contenu généré par l’IA peut être incorrect.">
            <a:extLst>
              <a:ext uri="{FF2B5EF4-FFF2-40B4-BE49-F238E27FC236}">
                <a16:creationId xmlns:a16="http://schemas.microsoft.com/office/drawing/2014/main" id="{053570A4-3DEF-66A4-87F6-AE749DFC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048" y="793189"/>
            <a:ext cx="4232238" cy="42322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431BDB-F5D4-4206-8DE8-4DC7CC97AB62}"/>
              </a:ext>
            </a:extLst>
          </p:cNvPr>
          <p:cNvSpPr txBox="1"/>
          <p:nvPr/>
        </p:nvSpPr>
        <p:spPr>
          <a:xfrm>
            <a:off x="5508171" y="5361790"/>
            <a:ext cx="664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Résultat de laboratoire :</a:t>
            </a:r>
          </a:p>
          <a:p>
            <a:pPr algn="ctr"/>
            <a:r>
              <a:rPr lang="fr-FR" sz="1600" b="1" dirty="0"/>
              <a:t>Dégradation de la fonction rénale (200 µmol/l vs 140 µmol/L)</a:t>
            </a:r>
          </a:p>
          <a:p>
            <a:pPr algn="ctr"/>
            <a:r>
              <a:rPr lang="fr-FR" sz="1600" b="1" dirty="0"/>
              <a:t>Discrète majoration des marqueurs (</a:t>
            </a:r>
            <a:r>
              <a:rPr lang="fr-FR" sz="1600" b="1" dirty="0" err="1"/>
              <a:t>NTproBNP</a:t>
            </a:r>
            <a:r>
              <a:rPr lang="fr-FR" sz="1600" b="1" dirty="0"/>
              <a:t> 1800 vs 1600)</a:t>
            </a:r>
          </a:p>
        </p:txBody>
      </p:sp>
    </p:spTree>
    <p:extLst>
      <p:ext uri="{BB962C8B-B14F-4D97-AF65-F5344CB8AC3E}">
        <p14:creationId xmlns:p14="http://schemas.microsoft.com/office/powerpoint/2010/main" val="34393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B4885-BA88-79AD-5587-A4D85796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Plein ou vide ?</a:t>
            </a:r>
            <a:endParaRPr lang="fr-FR" dirty="0"/>
          </a:p>
        </p:txBody>
      </p:sp>
      <p:pic>
        <p:nvPicPr>
          <p:cNvPr id="1026" name="Picture 2" descr="236 200+ Moitié Plein Photos, taleaux et images libre de ...">
            <a:extLst>
              <a:ext uri="{FF2B5EF4-FFF2-40B4-BE49-F238E27FC236}">
                <a16:creationId xmlns:a16="http://schemas.microsoft.com/office/drawing/2014/main" id="{F65FBBCB-9DA6-8BA2-58BB-B528E7BD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8" y="1476375"/>
            <a:ext cx="7488044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3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87E7276-53D7-DFD4-C4EF-AB2C6265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= réaction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D8B4BA2B-79BE-1E1C-7FD4-1F952ACF2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695803"/>
              </p:ext>
            </p:extLst>
          </p:nvPr>
        </p:nvGraphicFramePr>
        <p:xfrm>
          <a:off x="979714" y="1836057"/>
          <a:ext cx="10515600" cy="435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18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r="21194"/>
          <a:stretch/>
        </p:blipFill>
        <p:spPr>
          <a:xfrm>
            <a:off x="1617062" y="1064250"/>
            <a:ext cx="8477624" cy="306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l="-942" t="-1897" r="22601" b="-692"/>
          <a:stretch/>
        </p:blipFill>
        <p:spPr>
          <a:xfrm>
            <a:off x="2427471" y="3793233"/>
            <a:ext cx="7594643" cy="30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5292762" y="441831"/>
            <a:ext cx="6293224" cy="35135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11306286" y="1129553"/>
            <a:ext cx="527125" cy="324804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01444" y="0"/>
            <a:ext cx="10515600" cy="112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fr-FR" dirty="0"/>
              <a:t>Ce que l’on redoutait… arriva</a:t>
            </a:r>
            <a:endParaRPr dirty="0"/>
          </a:p>
        </p:txBody>
      </p:sp>
      <p:sp>
        <p:nvSpPr>
          <p:cNvPr id="129" name="Google Shape;129;p6"/>
          <p:cNvSpPr/>
          <p:nvPr/>
        </p:nvSpPr>
        <p:spPr>
          <a:xfrm rot="-5400000">
            <a:off x="8237860" y="-1691450"/>
            <a:ext cx="527125" cy="616913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9EB9-A192-6A2F-99A1-8744ECA7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39C5AD-9EFD-9A45-1EA6-D7140596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Suite de la prise en charge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5F292FF9-407B-B74A-52BE-3F2EBFA46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276204"/>
              </p:ext>
            </p:extLst>
          </p:nvPr>
        </p:nvGraphicFramePr>
        <p:xfrm>
          <a:off x="624114" y="1792514"/>
          <a:ext cx="11306629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717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Grand écran</PresentationFormat>
  <Paragraphs>77</Paragraphs>
  <Slides>17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Play</vt:lpstr>
      <vt:lpstr>Arial</vt:lpstr>
      <vt:lpstr>Calibri</vt:lpstr>
      <vt:lpstr>Thème Office</vt:lpstr>
      <vt:lpstr>LES CAS DIFFICILES </vt:lpstr>
      <vt:lpstr>Présentation PowerPoint</vt:lpstr>
      <vt:lpstr>Mr H. 80 ans</vt:lpstr>
      <vt:lpstr>Mr. H - suite</vt:lpstr>
      <vt:lpstr>Un long fleuve tranquille ?</vt:lpstr>
      <vt:lpstr>Plein ou vide ?</vt:lpstr>
      <vt:lpstr>Action = réaction</vt:lpstr>
      <vt:lpstr>Ce que l’on redoutait… arriva</vt:lpstr>
      <vt:lpstr>Suite de la prise en charge</vt:lpstr>
      <vt:lpstr>Retour à la normale</vt:lpstr>
      <vt:lpstr>Analyse et  discussion</vt:lpstr>
      <vt:lpstr>Analyse et  discussion</vt:lpstr>
      <vt:lpstr>Analyse et discussion</vt:lpstr>
      <vt:lpstr>Classification de l’IRC (selon KDIGO 2021)</vt:lpstr>
      <vt:lpstr>Catégories d’Albuminurie (A1 à A3)</vt:lpstr>
      <vt:lpstr>Quand orienter nos patients vers un néphrologue ?</vt:lpstr>
      <vt:lpstr>MERCI POUR VOTRE ATTENTION 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CAS DIFFICILES </dc:title>
  <dc:creator>Marie Sevrain</dc:creator>
  <cp:lastModifiedBy>SEVRAIN Marie</cp:lastModifiedBy>
  <cp:revision>3</cp:revision>
  <dcterms:created xsi:type="dcterms:W3CDTF">2025-06-09T13:00:59Z</dcterms:created>
  <dcterms:modified xsi:type="dcterms:W3CDTF">2025-06-16T12:45:50Z</dcterms:modified>
</cp:coreProperties>
</file>