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8" r:id="rId2"/>
  </p:sldMasterIdLst>
  <p:notesMasterIdLst>
    <p:notesMasterId r:id="rId57"/>
  </p:notesMasterIdLst>
  <p:handoutMasterIdLst>
    <p:handoutMasterId r:id="rId58"/>
  </p:handoutMasterIdLst>
  <p:sldIdLst>
    <p:sldId id="319" r:id="rId3"/>
    <p:sldId id="256" r:id="rId4"/>
    <p:sldId id="257" r:id="rId5"/>
    <p:sldId id="258" r:id="rId6"/>
    <p:sldId id="264" r:id="rId7"/>
    <p:sldId id="325" r:id="rId8"/>
    <p:sldId id="259" r:id="rId9"/>
    <p:sldId id="260" r:id="rId10"/>
    <p:sldId id="304" r:id="rId11"/>
    <p:sldId id="328" r:id="rId12"/>
    <p:sldId id="261" r:id="rId13"/>
    <p:sldId id="317" r:id="rId14"/>
    <p:sldId id="262" r:id="rId15"/>
    <p:sldId id="321" r:id="rId16"/>
    <p:sldId id="307" r:id="rId17"/>
    <p:sldId id="272" r:id="rId18"/>
    <p:sldId id="282" r:id="rId19"/>
    <p:sldId id="283" r:id="rId20"/>
    <p:sldId id="284" r:id="rId21"/>
    <p:sldId id="273" r:id="rId22"/>
    <p:sldId id="275" r:id="rId23"/>
    <p:sldId id="277" r:id="rId24"/>
    <p:sldId id="285" r:id="rId25"/>
    <p:sldId id="286" r:id="rId26"/>
    <p:sldId id="287" r:id="rId27"/>
    <p:sldId id="289" r:id="rId28"/>
    <p:sldId id="290" r:id="rId29"/>
    <p:sldId id="291" r:id="rId30"/>
    <p:sldId id="308" r:id="rId31"/>
    <p:sldId id="293" r:id="rId32"/>
    <p:sldId id="295" r:id="rId33"/>
    <p:sldId id="296" r:id="rId34"/>
    <p:sldId id="329" r:id="rId35"/>
    <p:sldId id="301" r:id="rId36"/>
    <p:sldId id="298" r:id="rId37"/>
    <p:sldId id="302" r:id="rId38"/>
    <p:sldId id="309" r:id="rId39"/>
    <p:sldId id="315" r:id="rId40"/>
    <p:sldId id="316" r:id="rId41"/>
    <p:sldId id="322" r:id="rId42"/>
    <p:sldId id="306" r:id="rId43"/>
    <p:sldId id="288" r:id="rId44"/>
    <p:sldId id="281" r:id="rId45"/>
    <p:sldId id="279" r:id="rId46"/>
    <p:sldId id="266" r:id="rId47"/>
    <p:sldId id="310" r:id="rId48"/>
    <p:sldId id="267" r:id="rId49"/>
    <p:sldId id="268" r:id="rId50"/>
    <p:sldId id="269" r:id="rId51"/>
    <p:sldId id="280" r:id="rId52"/>
    <p:sldId id="313" r:id="rId53"/>
    <p:sldId id="318" r:id="rId54"/>
    <p:sldId id="323" r:id="rId55"/>
    <p:sldId id="326" r:id="rId56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6A5B2CA-DE57-4D79-A095-53DE11724EE0}">
          <p14:sldIdLst>
            <p14:sldId id="319"/>
            <p14:sldId id="256"/>
            <p14:sldId id="257"/>
            <p14:sldId id="258"/>
            <p14:sldId id="264"/>
            <p14:sldId id="325"/>
            <p14:sldId id="259"/>
            <p14:sldId id="260"/>
            <p14:sldId id="304"/>
            <p14:sldId id="328"/>
            <p14:sldId id="261"/>
            <p14:sldId id="317"/>
            <p14:sldId id="262"/>
            <p14:sldId id="321"/>
            <p14:sldId id="307"/>
            <p14:sldId id="272"/>
            <p14:sldId id="282"/>
            <p14:sldId id="283"/>
            <p14:sldId id="284"/>
            <p14:sldId id="273"/>
            <p14:sldId id="275"/>
            <p14:sldId id="277"/>
            <p14:sldId id="285"/>
            <p14:sldId id="286"/>
            <p14:sldId id="287"/>
            <p14:sldId id="289"/>
            <p14:sldId id="290"/>
            <p14:sldId id="291"/>
            <p14:sldId id="308"/>
            <p14:sldId id="293"/>
            <p14:sldId id="295"/>
            <p14:sldId id="296"/>
            <p14:sldId id="329"/>
            <p14:sldId id="301"/>
            <p14:sldId id="298"/>
            <p14:sldId id="302"/>
            <p14:sldId id="309"/>
            <p14:sldId id="315"/>
            <p14:sldId id="316"/>
            <p14:sldId id="322"/>
          </p14:sldIdLst>
        </p14:section>
        <p14:section name="Section sans titre" id="{0D5E80CA-51F8-4AC5-BD4A-CFD659CBBCF9}">
          <p14:sldIdLst>
            <p14:sldId id="306"/>
            <p14:sldId id="288"/>
            <p14:sldId id="281"/>
            <p14:sldId id="279"/>
            <p14:sldId id="266"/>
            <p14:sldId id="310"/>
            <p14:sldId id="267"/>
            <p14:sldId id="268"/>
            <p14:sldId id="269"/>
            <p14:sldId id="280"/>
            <p14:sldId id="313"/>
            <p14:sldId id="318"/>
            <p14:sldId id="323"/>
            <p14:sldId id="32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FFCC00"/>
    <a:srgbClr val="9966FF"/>
    <a:srgbClr val="33CCCC"/>
    <a:srgbClr val="FFFF66"/>
    <a:srgbClr val="FF66FF"/>
    <a:srgbClr val="FFCCFF"/>
    <a:srgbClr val="FF3399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57434" autoAdjust="0"/>
  </p:normalViewPr>
  <p:slideViewPr>
    <p:cSldViewPr snapToGrid="0">
      <p:cViewPr varScale="1">
        <p:scale>
          <a:sx n="72" d="100"/>
          <a:sy n="72" d="100"/>
        </p:scale>
        <p:origin x="17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0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429ED-084A-4C3B-A4CD-DE1552B12386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C494C-AD44-4EC8-8BF5-A7E8DF97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138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FDC14-45DC-43A1-B2BE-734BE4522B04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0C3CA-2DB8-4153-AB8D-D0F9022228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964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91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960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386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719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641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497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339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791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499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513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15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256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433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44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724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610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305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051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640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8032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018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997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138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580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8259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5271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9866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784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6657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16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90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644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367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00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394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C3CA-2DB8-4153-AB8D-D0F9022228F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53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870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45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11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348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749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789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507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654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241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064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77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465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877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686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52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61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56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78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918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172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50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06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558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9529634-C967-4B6C-B7F2-EC2DD9A8294D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2770D0D-018E-4A4A-B89E-E54D154C3827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83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app.wooclap.com/events/QAXEZG/vote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3658" y="586596"/>
            <a:ext cx="8857603" cy="993557"/>
          </a:xfrm>
        </p:spPr>
        <p:txBody>
          <a:bodyPr>
            <a:normAutofit/>
          </a:bodyPr>
          <a:lstStyle/>
          <a:p>
            <a:r>
              <a:rPr lang="fr-FR" sz="5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fr-F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ourier New" panose="02070309020205020404" pitchFamily="49" charset="0"/>
              </a:rPr>
              <a:t>LES CAS DIFFICILES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60" y="4216330"/>
            <a:ext cx="2231329" cy="204843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715" y="5470343"/>
            <a:ext cx="5462489" cy="6462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b="7143"/>
          <a:stretch/>
        </p:blipFill>
        <p:spPr>
          <a:xfrm>
            <a:off x="4744348" y="2323294"/>
            <a:ext cx="26860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8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030" y="999710"/>
            <a:ext cx="4846740" cy="1444877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4401" y="142629"/>
            <a:ext cx="5785339" cy="671537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030" y="1200310"/>
            <a:ext cx="4846740" cy="10729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177" y="3174999"/>
            <a:ext cx="5703993" cy="24738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541665" y="6117608"/>
            <a:ext cx="5509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linkClick r:id="rId7"/>
              </a:rPr>
              <a:t>https://app.wooclap.com/events/QAXEZG/votes</a:t>
            </a:r>
            <a:r>
              <a:rPr lang="fr-FR" sz="1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6204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17569" y="2296174"/>
            <a:ext cx="9654638" cy="17100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876900" y="2612588"/>
            <a:ext cx="919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>Quelle est votre hypothèse concernant la syncope </a:t>
            </a:r>
          </a:p>
          <a:p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>                                de ce patient  ? </a:t>
            </a:r>
          </a:p>
        </p:txBody>
      </p:sp>
    </p:spTree>
    <p:extLst>
      <p:ext uri="{BB962C8B-B14F-4D97-AF65-F5344CB8AC3E}">
        <p14:creationId xmlns:p14="http://schemas.microsoft.com/office/powerpoint/2010/main" val="510723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484905" y="542131"/>
            <a:ext cx="4762500" cy="97155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78190" cy="1325563"/>
          </a:xfrm>
        </p:spPr>
        <p:txBody>
          <a:bodyPr/>
          <a:lstStyle/>
          <a:p>
            <a:r>
              <a:rPr lang="fr-FR" dirty="0"/>
              <a:t>Nos hypothèses: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987" y="4630124"/>
            <a:ext cx="641810" cy="6071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401" y="3111931"/>
            <a:ext cx="604612" cy="58870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41485" y="2376324"/>
            <a:ext cx="924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w Cen MT" panose="020B0602020104020603" pitchFamily="34" charset="0"/>
              </a:rPr>
              <a:t>Torsade de pointe / FV avec déplacement de la sonde OD dans le VD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41485" y="3154293"/>
            <a:ext cx="192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w Cen MT" panose="020B0602020104020603" pitchFamily="34" charset="0"/>
              </a:rPr>
              <a:t>Super Wolff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41484" y="3932262"/>
            <a:ext cx="2107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w Cen MT" panose="020B0602020104020603" pitchFamily="34" charset="0"/>
              </a:rPr>
              <a:t>PDC VD </a:t>
            </a:r>
            <a:r>
              <a:rPr lang="fr-FR" sz="2400" dirty="0" err="1">
                <a:latin typeface="Tw Cen MT" panose="020B0602020104020603" pitchFamily="34" charset="0"/>
              </a:rPr>
              <a:t>parox</a:t>
            </a:r>
            <a:r>
              <a:rPr lang="fr-FR" sz="2400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41484" y="4690405"/>
            <a:ext cx="6046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w Cen MT" panose="020B0602020104020603" pitchFamily="34" charset="0"/>
              </a:rPr>
              <a:t>Déplacement de la sonde VD dans l’OD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3706" y="2311474"/>
            <a:ext cx="603556" cy="59136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668" y="3867412"/>
            <a:ext cx="603556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6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451262"/>
            <a:ext cx="4218317" cy="109286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1806"/>
          <a:stretch/>
        </p:blipFill>
        <p:spPr>
          <a:xfrm>
            <a:off x="707638" y="571840"/>
            <a:ext cx="3846836" cy="8515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917" y="451262"/>
            <a:ext cx="6284781" cy="244631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6" y="1947553"/>
            <a:ext cx="5462471" cy="432312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512597" y="3747075"/>
            <a:ext cx="478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En Mars 2024: 1 mois post implantation, nous avions déjà suspecté une inversion de sonde (OD dans le VD?)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331528" y="3595803"/>
            <a:ext cx="4970352" cy="15028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/>
          <p:cNvSpPr/>
          <p:nvPr/>
        </p:nvSpPr>
        <p:spPr>
          <a:xfrm>
            <a:off x="74446" y="1947553"/>
            <a:ext cx="5323177" cy="43231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96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42" y="996682"/>
            <a:ext cx="11551958" cy="40895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06322" y="2105116"/>
            <a:ext cx="10731261" cy="839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</a:rPr>
              <a:t>Patient hospitalisé le 23/10/2024  pour suspicion de déplacement de la sonde VD dans l’OD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220637" y="2041423"/>
            <a:ext cx="10368951" cy="101232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245937" y="3401413"/>
            <a:ext cx="9877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</a:rPr>
              <a:t>Syncope sur passage en BAV III paroxystique probable</a:t>
            </a:r>
          </a:p>
          <a:p>
            <a:r>
              <a:rPr lang="fr-FR" sz="2400" dirty="0">
                <a:latin typeface="+mj-lt"/>
              </a:rPr>
              <a:t>FA entendue par la sonde VD sur les épisodes 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1220637" y="3401413"/>
            <a:ext cx="9333781" cy="96069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22475" y="1239523"/>
            <a:ext cx="419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883667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200" dirty="0">
                <a:latin typeface="Tw Cen MT" panose="020B0602020104020603" pitchFamily="34" charset="0"/>
              </a:rPr>
              <a:t>Cas clinique n°2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766" y="4214402"/>
            <a:ext cx="2228653" cy="20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11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29519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Tw Cen MT" panose="020B0602020104020603" pitchFamily="34" charset="0"/>
              </a:rPr>
              <a:t>Mr. D. S 78 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058689"/>
            <a:ext cx="10515600" cy="435133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  <a:latin typeface="Tw Cen MT" panose="020B0602020104020603" pitchFamily="34" charset="0"/>
              </a:rPr>
              <a:t>7/11/2024: </a:t>
            </a:r>
            <a:r>
              <a:rPr lang="fr-FR" dirty="0">
                <a:latin typeface="Tw Cen MT" panose="020B0602020104020603" pitchFamily="34" charset="0"/>
              </a:rPr>
              <a:t>Implanté d’un PM DR avec EEP positive dans le cadre d’un bilan de syncope</a:t>
            </a:r>
          </a:p>
          <a:p>
            <a:r>
              <a:rPr lang="fr-FR" dirty="0">
                <a:solidFill>
                  <a:srgbClr val="0070C0"/>
                </a:solidFill>
                <a:latin typeface="Tw Cen MT" panose="020B0602020104020603" pitchFamily="34" charset="0"/>
              </a:rPr>
              <a:t>CH Auvergne : </a:t>
            </a:r>
            <a:r>
              <a:rPr lang="fr-FR" dirty="0">
                <a:latin typeface="Tw Cen MT" panose="020B0602020104020603" pitchFamily="34" charset="0"/>
              </a:rPr>
              <a:t>pas d’infos sur les antécédents cardiaques du patient  </a:t>
            </a:r>
          </a:p>
          <a:p>
            <a:r>
              <a:rPr lang="fr-FR" dirty="0">
                <a:solidFill>
                  <a:srgbClr val="0070C0"/>
                </a:solidFill>
                <a:latin typeface="Tw Cen MT" panose="020B0602020104020603" pitchFamily="34" charset="0"/>
              </a:rPr>
              <a:t>Alerte du 7/03/2025: </a:t>
            </a:r>
            <a:r>
              <a:rPr lang="fr-FR" dirty="0">
                <a:latin typeface="Tw Cen MT" panose="020B0602020104020603" pitchFamily="34" charset="0"/>
              </a:rPr>
              <a:t>Echec seuil VD et FVE 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393700" y="525912"/>
            <a:ext cx="11264900" cy="57277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138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941" t="12655" r="17973" b="17523"/>
          <a:stretch/>
        </p:blipFill>
        <p:spPr>
          <a:xfrm>
            <a:off x="3131213" y="48725"/>
            <a:ext cx="6038667" cy="6748890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3373801" y="2735825"/>
            <a:ext cx="1297858" cy="265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5803959" y="2595716"/>
            <a:ext cx="693174" cy="280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967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61371" t="14085" r="18382" b="5425"/>
          <a:stretch/>
        </p:blipFill>
        <p:spPr>
          <a:xfrm>
            <a:off x="128781" y="590869"/>
            <a:ext cx="4122138" cy="55303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61883" t="10566" r="18617" b="8823"/>
          <a:stretch/>
        </p:blipFill>
        <p:spPr>
          <a:xfrm>
            <a:off x="4334446" y="555294"/>
            <a:ext cx="3964296" cy="55308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62060" t="9582" r="19908" b="9592"/>
          <a:stretch/>
        </p:blipFill>
        <p:spPr>
          <a:xfrm>
            <a:off x="8382269" y="520237"/>
            <a:ext cx="3702155" cy="560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45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916" t="17345" r="18001" b="10548"/>
          <a:stretch/>
        </p:blipFill>
        <p:spPr>
          <a:xfrm>
            <a:off x="3131388" y="69356"/>
            <a:ext cx="5821569" cy="67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7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200" dirty="0">
                <a:latin typeface="Tw Cen MT" panose="020B0602020104020603" pitchFamily="34" charset="0"/>
              </a:rPr>
              <a:t>Cas clinique n°1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766" y="4214402"/>
            <a:ext cx="2228653" cy="20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985" t="7994" r="66638" b="9828"/>
          <a:stretch/>
        </p:blipFill>
        <p:spPr>
          <a:xfrm>
            <a:off x="418011" y="60960"/>
            <a:ext cx="5651815" cy="67056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0059" t="8213" r="67087" b="8998"/>
          <a:stretch/>
        </p:blipFill>
        <p:spPr>
          <a:xfrm>
            <a:off x="6332178" y="-2"/>
            <a:ext cx="5534337" cy="676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09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300" y="1514474"/>
            <a:ext cx="10515600" cy="1325563"/>
          </a:xfrm>
        </p:spPr>
        <p:txBody>
          <a:bodyPr/>
          <a:lstStyle/>
          <a:p>
            <a:r>
              <a:rPr lang="fr-FR" dirty="0">
                <a:latin typeface="Bahnschrift Condensed" panose="020B0502040204020203" pitchFamily="34" charset="0"/>
              </a:rPr>
              <a:t>Auriez-vous montré cette alerte à un cardiologue 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3600" y="2840037"/>
            <a:ext cx="10515600" cy="909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>
                <a:latin typeface="+mj-lt"/>
              </a:rPr>
              <a:t>Si oui, pourquoi? 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444500" y="1409700"/>
            <a:ext cx="11049000" cy="2860675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893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031741" y="2481416"/>
            <a:ext cx="9728200" cy="11191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176512" y="4347063"/>
            <a:ext cx="3888357" cy="616609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3290" y="2378229"/>
            <a:ext cx="10515600" cy="1325563"/>
          </a:xfrm>
        </p:spPr>
        <p:txBody>
          <a:bodyPr>
            <a:normAutofit/>
          </a:bodyPr>
          <a:lstStyle/>
          <a:p>
            <a:r>
              <a:rPr lang="fr-FR" sz="3000" dirty="0"/>
              <a:t>Patient hospitalisé pour suspicion d’inversion des sondes</a:t>
            </a:r>
            <a:br>
              <a:rPr lang="fr-FR" sz="3000" dirty="0"/>
            </a:br>
            <a:r>
              <a:rPr lang="fr-FR" sz="3000" dirty="0"/>
              <a:t>                              </a:t>
            </a:r>
            <a:r>
              <a:rPr lang="fr-FR" sz="3000" b="1" dirty="0"/>
              <a:t>Repris au bloc le 13/03/25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95955" y="4347063"/>
            <a:ext cx="4076700" cy="790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>
                <a:latin typeface="+mj-lt"/>
              </a:rPr>
              <a:t>Alerte le 14/03/25 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2659554" y="4363597"/>
            <a:ext cx="1346200" cy="600075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176512" y="452807"/>
            <a:ext cx="3560884" cy="151227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769329" y="817684"/>
            <a:ext cx="2702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56256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804" t="12878" r="17626" b="9158"/>
          <a:stretch/>
        </p:blipFill>
        <p:spPr>
          <a:xfrm>
            <a:off x="348831" y="193436"/>
            <a:ext cx="5337868" cy="65116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643"/>
          <a:stretch/>
        </p:blipFill>
        <p:spPr>
          <a:xfrm>
            <a:off x="6444343" y="310634"/>
            <a:ext cx="4693662" cy="29973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343" y="3542959"/>
            <a:ext cx="4798164" cy="316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17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804" t="7859" r="17965" b="13508"/>
          <a:stretch/>
        </p:blipFill>
        <p:spPr>
          <a:xfrm>
            <a:off x="400594" y="143928"/>
            <a:ext cx="5290631" cy="66132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t="31815"/>
          <a:stretch/>
        </p:blipFill>
        <p:spPr>
          <a:xfrm>
            <a:off x="6103882" y="2255521"/>
            <a:ext cx="5272136" cy="439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74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8165" y="2341971"/>
            <a:ext cx="3881846" cy="1325563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Tw Cen MT" panose="020B0602020104020603" pitchFamily="34" charset="0"/>
              </a:rPr>
              <a:t>Quickcheck</a:t>
            </a:r>
            <a:r>
              <a:rPr lang="fr-FR" sz="3200" dirty="0">
                <a:latin typeface="Tw Cen MT" panose="020B0602020104020603" pitchFamily="34" charset="0"/>
              </a:rPr>
              <a:t> demandé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142" t="10871" r="18078" b="12170"/>
          <a:stretch/>
        </p:blipFill>
        <p:spPr>
          <a:xfrm>
            <a:off x="5753100" y="202130"/>
            <a:ext cx="5192617" cy="649077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862148" y="2371182"/>
            <a:ext cx="4127863" cy="134112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587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latin typeface="Tw Cen MT" panose="020B0602020104020603" pitchFamily="34" charset="0"/>
              </a:rPr>
              <a:t>Transmission 3 jours plus tard..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167" t="30261" r="16836" b="26893"/>
          <a:stretch/>
        </p:blipFill>
        <p:spPr>
          <a:xfrm>
            <a:off x="403411" y="2161309"/>
            <a:ext cx="5023611" cy="31588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1071" t="1663" r="2058" b="1322"/>
          <a:stretch/>
        </p:blipFill>
        <p:spPr>
          <a:xfrm>
            <a:off x="6252754" y="2142309"/>
            <a:ext cx="5016138" cy="31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34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013" t="8193" r="16497" b="6147"/>
          <a:stretch/>
        </p:blipFill>
        <p:spPr>
          <a:xfrm>
            <a:off x="3300548" y="0"/>
            <a:ext cx="5541199" cy="681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06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522513" y="311133"/>
            <a:ext cx="5515978" cy="6987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2513" y="451263"/>
            <a:ext cx="11269683" cy="2718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latin typeface="Tw Cen MT" panose="020B0602020104020603" pitchFamily="34" charset="0"/>
              </a:rPr>
              <a:t>Patient revu en CS le jour même: RAS</a:t>
            </a: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fr-FR" dirty="0">
                <a:latin typeface="Tw Cen MT" panose="020B0602020104020603" pitchFamily="34" charset="0"/>
              </a:rPr>
              <a:t>            L’interrogation du PM a permis le retour à la normale des valeurs d’impédance</a:t>
            </a:r>
          </a:p>
          <a:p>
            <a:pPr marL="0" indent="0">
              <a:buNone/>
            </a:pPr>
            <a:endParaRPr lang="fr-FR" dirty="0">
              <a:latin typeface="Tw Cen MT" panose="020B0602020104020603" pitchFamily="34" charset="0"/>
            </a:endParaRPr>
          </a:p>
          <a:p>
            <a:pPr marL="0" indent="0">
              <a:buNone/>
            </a:pPr>
            <a:endParaRPr lang="fr-FR" sz="1400" dirty="0">
              <a:latin typeface="+mj-lt"/>
            </a:endParaRPr>
          </a:p>
          <a:p>
            <a:pPr marL="0" indent="0">
              <a:buNone/>
            </a:pPr>
            <a:endParaRPr lang="fr-FR" sz="1400" dirty="0">
              <a:latin typeface="+mj-lt"/>
            </a:endParaRPr>
          </a:p>
        </p:txBody>
      </p:sp>
      <p:sp>
        <p:nvSpPr>
          <p:cNvPr id="2" name="Flèche droite 1"/>
          <p:cNvSpPr/>
          <p:nvPr/>
        </p:nvSpPr>
        <p:spPr>
          <a:xfrm>
            <a:off x="842766" y="1540962"/>
            <a:ext cx="764088" cy="313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138022" y="1150001"/>
            <a:ext cx="11481758" cy="1584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26423" y="2804160"/>
            <a:ext cx="1173915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latin typeface="+mj-lt"/>
              </a:rPr>
              <a:t>Explications </a:t>
            </a:r>
            <a:r>
              <a:rPr lang="fr-FR" b="1" u="sng" dirty="0" err="1">
                <a:latin typeface="+mj-lt"/>
              </a:rPr>
              <a:t>Biotronik</a:t>
            </a:r>
            <a:r>
              <a:rPr lang="fr-FR" b="1" u="sng" dirty="0">
                <a:latin typeface="+mj-lt"/>
              </a:rPr>
              <a:t>: </a:t>
            </a:r>
          </a:p>
          <a:p>
            <a:endParaRPr lang="fr-FR" b="1" u="sng" dirty="0">
              <a:latin typeface="+mj-lt"/>
            </a:endParaRPr>
          </a:p>
          <a:p>
            <a:r>
              <a:rPr lang="fr-FR" sz="1600" dirty="0">
                <a:latin typeface="+mj-lt"/>
              </a:rPr>
              <a:t>Lors de l’intervention les sondes OD et VD ont été déconnectées du boitier: deux alertes de sonde en BIPOLAIRE se sont déclenchés (impédance OD et VD hors normes &gt; 2500 ohms). Comportement normal de la prothèse. </a:t>
            </a:r>
          </a:p>
          <a:p>
            <a:endParaRPr lang="fr-FR" sz="1600" dirty="0">
              <a:latin typeface="+mj-lt"/>
            </a:endParaRPr>
          </a:p>
          <a:p>
            <a:r>
              <a:rPr lang="fr-FR" sz="1600" dirty="0">
                <a:latin typeface="+mj-lt"/>
              </a:rPr>
              <a:t>Le pacemaker a été reprogrammé en polarité de stimulation BIPOLAIRE et détection UNIPOLAIRE.</a:t>
            </a:r>
          </a:p>
          <a:p>
            <a:r>
              <a:rPr lang="fr-FR" sz="1600" dirty="0">
                <a:latin typeface="+mj-lt"/>
              </a:rPr>
              <a:t>Suspicion que les impédances n’aient pas été remesurées post bloc donc le problème des sondes est resté actif dans la prothèse.</a:t>
            </a:r>
          </a:p>
          <a:p>
            <a:endParaRPr lang="fr-FR" sz="1600" dirty="0">
              <a:latin typeface="+mj-lt"/>
            </a:endParaRPr>
          </a:p>
          <a:p>
            <a:r>
              <a:rPr lang="fr-FR" sz="1600" dirty="0">
                <a:latin typeface="+mj-lt"/>
              </a:rPr>
              <a:t>En </a:t>
            </a:r>
            <a:r>
              <a:rPr lang="fr-FR" sz="1600" dirty="0" err="1">
                <a:latin typeface="+mj-lt"/>
              </a:rPr>
              <a:t>télécardiologie</a:t>
            </a:r>
            <a:r>
              <a:rPr lang="fr-FR" sz="1600" dirty="0">
                <a:latin typeface="+mj-lt"/>
              </a:rPr>
              <a:t>, sur les </a:t>
            </a:r>
            <a:r>
              <a:rPr lang="fr-FR" sz="1600" dirty="0" err="1">
                <a:latin typeface="+mj-lt"/>
              </a:rPr>
              <a:t>Amvia</a:t>
            </a:r>
            <a:r>
              <a:rPr lang="fr-FR" sz="1600" dirty="0">
                <a:latin typeface="+mj-lt"/>
              </a:rPr>
              <a:t>, bien que le problème de sonde soit identifié, la prothèse reste sur l’anomalie initiale (ici l’impédance &gt; 2500 ohms) sans la recalculer de nouveaux. D’où les valeurs &gt;2500 ohms qui ont subsisté.</a:t>
            </a:r>
          </a:p>
          <a:p>
            <a:endParaRPr lang="fr-FR" sz="1600" dirty="0">
              <a:latin typeface="+mj-lt"/>
            </a:endParaRPr>
          </a:p>
          <a:p>
            <a:r>
              <a:rPr lang="fr-FR" sz="1600" dirty="0">
                <a:latin typeface="+mj-lt"/>
              </a:rPr>
              <a:t>Un suivi en présentiel (avec changement de la polarité de détection par exemple + mesures des impédances OD et VD) a permis un retour à la normal des valeurs d’impédance.</a:t>
            </a:r>
          </a:p>
        </p:txBody>
      </p:sp>
    </p:spTree>
    <p:extLst>
      <p:ext uri="{BB962C8B-B14F-4D97-AF65-F5344CB8AC3E}">
        <p14:creationId xmlns:p14="http://schemas.microsoft.com/office/powerpoint/2010/main" val="3243388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200" dirty="0">
                <a:latin typeface="Tw Cen MT" panose="020B0602020104020603" pitchFamily="34" charset="0"/>
              </a:rPr>
              <a:t>Cas clinique n°3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766" y="4214402"/>
            <a:ext cx="2228653" cy="20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13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348916" y="365125"/>
            <a:ext cx="11093115" cy="55874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latin typeface="Tw Cen MT" panose="020B0602020104020603" pitchFamily="34" charset="0"/>
              </a:rPr>
              <a:t>Mr R. M 67 ans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Tw Cen MT" panose="020B0602020104020603" pitchFamily="34" charset="0"/>
              </a:rPr>
              <a:t>20/02/2024:</a:t>
            </a:r>
            <a:r>
              <a:rPr lang="fr-FR" dirty="0">
                <a:latin typeface="Tw Cen MT" panose="020B0602020104020603" pitchFamily="34" charset="0"/>
              </a:rPr>
              <a:t> Implantation d’un PM DR pour BAV III paroxystique sur </a:t>
            </a:r>
            <a:r>
              <a:rPr lang="fr-FR" dirty="0" err="1">
                <a:latin typeface="Tw Cen MT" panose="020B0602020104020603" pitchFamily="34" charset="0"/>
              </a:rPr>
              <a:t>Reveal</a:t>
            </a:r>
            <a:r>
              <a:rPr lang="fr-FR" dirty="0">
                <a:latin typeface="Tw Cen MT" panose="020B0602020104020603" pitchFamily="34" charset="0"/>
              </a:rPr>
              <a:t> implanté initialement pour bilan de syncope. </a:t>
            </a:r>
          </a:p>
          <a:p>
            <a:r>
              <a:rPr lang="fr-FR" dirty="0">
                <a:solidFill>
                  <a:srgbClr val="0070C0"/>
                </a:solidFill>
                <a:latin typeface="Tw Cen MT" panose="020B0602020104020603" pitchFamily="34" charset="0"/>
              </a:rPr>
              <a:t>CH Auvergne </a:t>
            </a:r>
          </a:p>
          <a:p>
            <a:r>
              <a:rPr lang="fr-FR" dirty="0">
                <a:solidFill>
                  <a:srgbClr val="0070C0"/>
                </a:solidFill>
                <a:latin typeface="Tw Cen MT" panose="020B0602020104020603" pitchFamily="34" charset="0"/>
              </a:rPr>
              <a:t>23/10/2024: </a:t>
            </a:r>
            <a:r>
              <a:rPr lang="fr-FR" dirty="0">
                <a:latin typeface="Tw Cen MT" panose="020B0602020104020603" pitchFamily="34" charset="0"/>
              </a:rPr>
              <a:t>Appel du médecin traitant: Syncope du patient dans la matinée</a:t>
            </a:r>
          </a:p>
          <a:p>
            <a:r>
              <a:rPr lang="fr-FR" dirty="0">
                <a:latin typeface="Tw Cen MT" panose="020B0602020104020603" pitchFamily="34" charset="0"/>
              </a:rPr>
              <a:t>Pas de transmission depuis juin 2024, demande de transmission manuelle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6638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41039" y="256315"/>
            <a:ext cx="11145329" cy="48221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60688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Tw Cen MT" panose="020B0602020104020603" pitchFamily="34" charset="0"/>
              </a:rPr>
              <a:t>Mr R. A 32 ans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51712"/>
            <a:ext cx="10515600" cy="4351338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</a:rPr>
              <a:t>11/06/24: </a:t>
            </a:r>
            <a:r>
              <a:rPr lang="fr-FR" dirty="0">
                <a:latin typeface="Tw Cen MT" panose="020B0602020104020603" pitchFamily="34" charset="0"/>
              </a:rPr>
              <a:t>Implantation d’un DAI EV (Aurora) en prévention primaire d’une CMH avec critère de gravité rythmique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</a:rPr>
              <a:t>12/09/24: </a:t>
            </a:r>
            <a:r>
              <a:rPr lang="fr-FR" dirty="0">
                <a:latin typeface="Tw Cen MT" panose="020B0602020104020603" pitchFamily="34" charset="0"/>
              </a:rPr>
              <a:t>Appel du patient car a ressenti un CEI pendant une séance de musculation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44" y="3880652"/>
            <a:ext cx="2853175" cy="28044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273" y="3764823"/>
            <a:ext cx="2689613" cy="30360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t="2612" r="8572"/>
          <a:stretch/>
        </p:blipFill>
        <p:spPr>
          <a:xfrm>
            <a:off x="6096000" y="3922776"/>
            <a:ext cx="2243328" cy="27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2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283" t="16468" r="27833" b="7485"/>
          <a:stretch/>
        </p:blipFill>
        <p:spPr>
          <a:xfrm>
            <a:off x="117419" y="380215"/>
            <a:ext cx="6795354" cy="5836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78358" y="380215"/>
            <a:ext cx="1033152" cy="2612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449" y="268397"/>
            <a:ext cx="4974767" cy="6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51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283" t="43295" r="29687" b="16486"/>
          <a:stretch/>
        </p:blipFill>
        <p:spPr>
          <a:xfrm>
            <a:off x="961899" y="1246093"/>
            <a:ext cx="9001498" cy="43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5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8666" t="19383" r="19293" b="50371"/>
          <a:stretch/>
        </p:blipFill>
        <p:spPr>
          <a:xfrm>
            <a:off x="6727298" y="180685"/>
            <a:ext cx="5172604" cy="239562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9458" t="44426" r="19625" b="8766"/>
          <a:stretch/>
        </p:blipFill>
        <p:spPr>
          <a:xfrm>
            <a:off x="6861814" y="2679390"/>
            <a:ext cx="5330186" cy="40259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58792" t="15803" r="19166" b="53703"/>
          <a:stretch/>
        </p:blipFill>
        <p:spPr>
          <a:xfrm>
            <a:off x="419100" y="82108"/>
            <a:ext cx="5562600" cy="25972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59542" t="31975" r="19957" b="21111"/>
          <a:stretch/>
        </p:blipFill>
        <p:spPr>
          <a:xfrm>
            <a:off x="571500" y="2679390"/>
            <a:ext cx="5410200" cy="417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50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8882" t="18932" r="68970" b="50567"/>
          <a:stretch/>
        </p:blipFill>
        <p:spPr>
          <a:xfrm>
            <a:off x="1354755" y="1001486"/>
            <a:ext cx="9630240" cy="44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92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448" t="19570" r="19547" b="8824"/>
          <a:stretch/>
        </p:blipFill>
        <p:spPr>
          <a:xfrm>
            <a:off x="368134" y="258139"/>
            <a:ext cx="5640780" cy="648992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9683" t="18845" r="69852" b="10741"/>
          <a:stretch/>
        </p:blipFill>
        <p:spPr>
          <a:xfrm>
            <a:off x="6235337" y="258139"/>
            <a:ext cx="5518416" cy="640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47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718" t="20908" r="19659" b="8490"/>
          <a:stretch/>
        </p:blipFill>
        <p:spPr>
          <a:xfrm>
            <a:off x="451263" y="425845"/>
            <a:ext cx="9761518" cy="60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4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500331" y="1725999"/>
            <a:ext cx="11162581" cy="253616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7401" y="2321939"/>
            <a:ext cx="11136683" cy="1344287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  <a:latin typeface="Tw Cen MT" panose="020B0602020104020603" pitchFamily="34" charset="0"/>
              </a:rPr>
              <a:t>Patient convoqué le jour même en CS </a:t>
            </a:r>
            <a:r>
              <a:rPr lang="fr-FR" sz="2400" i="1" dirty="0">
                <a:solidFill>
                  <a:schemeClr val="bg1"/>
                </a:solidFill>
                <a:latin typeface="+mj-lt"/>
              </a:rPr>
              <a:t>« CEI inapproprié sur </a:t>
            </a:r>
            <a:r>
              <a:rPr lang="fr-FR" sz="2400" i="1" dirty="0" err="1">
                <a:solidFill>
                  <a:schemeClr val="bg1"/>
                </a:solidFill>
                <a:latin typeface="+mj-lt"/>
              </a:rPr>
              <a:t>surdétection</a:t>
            </a:r>
            <a:r>
              <a:rPr lang="fr-FR" sz="2400" i="1" dirty="0">
                <a:solidFill>
                  <a:schemeClr val="bg1"/>
                </a:solidFill>
                <a:latin typeface="+mj-lt"/>
              </a:rPr>
              <a:t> de </a:t>
            </a:r>
            <a:r>
              <a:rPr lang="fr-FR" sz="2400" i="1" dirty="0" err="1">
                <a:solidFill>
                  <a:schemeClr val="bg1"/>
                </a:solidFill>
                <a:latin typeface="+mj-lt"/>
              </a:rPr>
              <a:t>myopotentiels</a:t>
            </a:r>
            <a:r>
              <a:rPr lang="fr-FR" sz="2400" i="1" dirty="0">
                <a:solidFill>
                  <a:schemeClr val="bg1"/>
                </a:solidFill>
                <a:latin typeface="+mj-lt"/>
              </a:rPr>
              <a:t>. Changement du vecteur de détection. Poursuite de la surveillance en </a:t>
            </a:r>
            <a:r>
              <a:rPr lang="fr-FR" sz="2400" i="1" dirty="0" err="1">
                <a:solidFill>
                  <a:schemeClr val="bg1"/>
                </a:solidFill>
                <a:latin typeface="+mj-lt"/>
              </a:rPr>
              <a:t>télécardiologie</a:t>
            </a:r>
            <a:r>
              <a:rPr lang="fr-FR" sz="2400" i="1" dirty="0">
                <a:solidFill>
                  <a:schemeClr val="bg1"/>
                </a:solidFill>
                <a:latin typeface="+mj-lt"/>
              </a:rPr>
              <a:t>. »</a:t>
            </a:r>
          </a:p>
          <a:p>
            <a:pPr marL="0" indent="0">
              <a:buNone/>
            </a:pPr>
            <a:endParaRPr lang="fr-FR" sz="2400" i="1" dirty="0">
              <a:latin typeface="+mj-lt"/>
            </a:endParaRPr>
          </a:p>
          <a:p>
            <a:pPr marL="0" indent="0">
              <a:buNone/>
            </a:pPr>
            <a:endParaRPr lang="fr-FR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46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899" t="48212" r="18809" b="25514"/>
          <a:stretch/>
        </p:blipFill>
        <p:spPr>
          <a:xfrm>
            <a:off x="672861" y="1104432"/>
            <a:ext cx="7828332" cy="23916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2155" t="56970" r="77324" b="35695"/>
          <a:stretch/>
        </p:blipFill>
        <p:spPr>
          <a:xfrm>
            <a:off x="784628" y="3688157"/>
            <a:ext cx="6254904" cy="754602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379562" y="267419"/>
            <a:ext cx="6771736" cy="543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00332" y="353683"/>
            <a:ext cx="5572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+mj-lt"/>
              </a:rPr>
              <a:t>En août, alerte </a:t>
            </a:r>
            <a:r>
              <a:rPr lang="fr-FR" sz="2000" b="1" i="1" dirty="0">
                <a:solidFill>
                  <a:schemeClr val="bg1"/>
                </a:solidFill>
                <a:latin typeface="+mj-lt"/>
              </a:rPr>
              <a:t>« d’avertissement de bruit » 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672861" y="3740003"/>
            <a:ext cx="6530196" cy="650909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2510287" y="5055079"/>
            <a:ext cx="7125418" cy="9489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717320" y="5220100"/>
            <a:ext cx="6918385" cy="729776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latin typeface="+mj-lt"/>
              </a:rPr>
              <a:t>Alerte montrée: </a:t>
            </a:r>
            <a:r>
              <a:rPr lang="fr-FR" sz="2000" dirty="0" err="1">
                <a:latin typeface="+mj-lt"/>
              </a:rPr>
              <a:t>Medtronic</a:t>
            </a:r>
            <a:r>
              <a:rPr lang="fr-FR" sz="2000" dirty="0">
                <a:latin typeface="+mj-lt"/>
              </a:rPr>
              <a:t> conseillait de revoir le patient en CS Consultation déjà programmée en octobre </a:t>
            </a:r>
          </a:p>
        </p:txBody>
      </p:sp>
    </p:spTree>
    <p:extLst>
      <p:ext uri="{BB962C8B-B14F-4D97-AF65-F5344CB8AC3E}">
        <p14:creationId xmlns:p14="http://schemas.microsoft.com/office/powerpoint/2010/main" val="167151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2484" t="45339" r="34096" b="14552"/>
          <a:stretch/>
        </p:blipFill>
        <p:spPr>
          <a:xfrm>
            <a:off x="2163109" y="1097280"/>
            <a:ext cx="8005271" cy="462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67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96882" y="182463"/>
            <a:ext cx="211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Tw Cen MT" panose="020B0602020104020603" pitchFamily="34" charset="0"/>
              </a:rPr>
              <a:t>Rapport Quick look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40140" y="3541096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Tw Cen MT" panose="020B0602020104020603" pitchFamily="34" charset="0"/>
              </a:rPr>
              <a:t>EGM temps réel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-185" b="83159"/>
          <a:stretch/>
        </p:blipFill>
        <p:spPr>
          <a:xfrm>
            <a:off x="296882" y="619764"/>
            <a:ext cx="6444031" cy="8397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t="7239"/>
          <a:stretch/>
        </p:blipFill>
        <p:spPr>
          <a:xfrm>
            <a:off x="290013" y="1527497"/>
            <a:ext cx="6450127" cy="3947344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1014984" y="1304080"/>
            <a:ext cx="137160" cy="155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42412" t="45043" r="25663" b="18061"/>
          <a:stretch/>
        </p:blipFill>
        <p:spPr>
          <a:xfrm>
            <a:off x="5400530" y="4030106"/>
            <a:ext cx="6507298" cy="25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7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801" r="1969"/>
          <a:stretch/>
        </p:blipFill>
        <p:spPr>
          <a:xfrm>
            <a:off x="6904691" y="3552092"/>
            <a:ext cx="4216025" cy="33059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9707" t="12657" r="70117" b="18061"/>
          <a:stretch/>
        </p:blipFill>
        <p:spPr>
          <a:xfrm>
            <a:off x="478970" y="232640"/>
            <a:ext cx="5364481" cy="621685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9735" t="38366" r="69941" b="14836"/>
          <a:stretch/>
        </p:blipFill>
        <p:spPr>
          <a:xfrm>
            <a:off x="6919545" y="76192"/>
            <a:ext cx="4201171" cy="32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41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200" dirty="0">
                <a:latin typeface="Tw Cen MT" panose="020B0602020104020603" pitchFamily="34" charset="0"/>
              </a:rPr>
              <a:t>Cas clinique n°4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766" y="4214402"/>
            <a:ext cx="2228653" cy="20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48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857738" y="1549827"/>
            <a:ext cx="10388600" cy="325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5700" y="1658128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Tw Cen MT" panose="020B0602020104020603" pitchFamily="34" charset="0"/>
              </a:rPr>
              <a:t>Mr. S. J-M 76 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7246" y="3091991"/>
            <a:ext cx="10515600" cy="1374775"/>
          </a:xfrm>
          <a:noFill/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Tw Cen MT" panose="020B0602020104020603" pitchFamily="34" charset="0"/>
              </a:rPr>
              <a:t>2005: </a:t>
            </a:r>
            <a:r>
              <a:rPr lang="fr-FR" dirty="0">
                <a:latin typeface="Tw Cen MT" panose="020B0602020104020603" pitchFamily="34" charset="0"/>
              </a:rPr>
              <a:t>Implanté PM DR pour BAV de haut grade syncopal</a:t>
            </a:r>
          </a:p>
          <a:p>
            <a:r>
              <a:rPr lang="fr-FR" dirty="0">
                <a:solidFill>
                  <a:srgbClr val="0070C0"/>
                </a:solidFill>
                <a:latin typeface="Tw Cen MT" panose="020B0602020104020603" pitchFamily="34" charset="0"/>
              </a:rPr>
              <a:t>2016: </a:t>
            </a:r>
            <a:r>
              <a:rPr lang="fr-FR" dirty="0">
                <a:latin typeface="Tw Cen MT" panose="020B0602020104020603" pitchFamily="34" charset="0"/>
              </a:rPr>
              <a:t>Changement de boitier en 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0874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42" y="4136294"/>
            <a:ext cx="1530229" cy="6767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42" y="2768527"/>
            <a:ext cx="1530229" cy="676715"/>
          </a:xfrm>
          <a:prstGeom prst="rect">
            <a:avLst/>
          </a:prstGeom>
        </p:spPr>
      </p:pic>
      <p:sp>
        <p:nvSpPr>
          <p:cNvPr id="5" name="Flèche droite 4"/>
          <p:cNvSpPr/>
          <p:nvPr/>
        </p:nvSpPr>
        <p:spPr>
          <a:xfrm>
            <a:off x="378004" y="1466491"/>
            <a:ext cx="1557667" cy="610984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/>
          <p:cNvSpPr/>
          <p:nvPr/>
        </p:nvSpPr>
        <p:spPr>
          <a:xfrm>
            <a:off x="4027375" y="155277"/>
            <a:ext cx="3165894" cy="115593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5442" y="429945"/>
            <a:ext cx="10906497" cy="57508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FR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                                  </a:t>
            </a:r>
          </a:p>
          <a:p>
            <a:pPr marL="0" lvl="0" indent="0">
              <a:buNone/>
            </a:pPr>
            <a:endParaRPr lang="fr-FR" sz="3000" dirty="0">
              <a:solidFill>
                <a:srgbClr val="0070C0"/>
              </a:solidFill>
              <a:latin typeface="Tw Cen MT" panose="020B0602020104020603" pitchFamily="34" charset="0"/>
            </a:endParaRPr>
          </a:p>
          <a:p>
            <a:pPr marL="0" lvl="0" indent="0">
              <a:buNone/>
            </a:pPr>
            <a:r>
              <a:rPr lang="fr-FR" sz="2000" b="1" dirty="0">
                <a:latin typeface="Tw Cen MT" panose="020B0602020104020603" pitchFamily="34" charset="0"/>
              </a:rPr>
              <a:t>11/09/2023</a:t>
            </a:r>
            <a:r>
              <a:rPr lang="fr-FR" sz="2000" dirty="0">
                <a:latin typeface="Tw Cen MT" panose="020B0602020104020603" pitchFamily="34" charset="0"/>
              </a:rPr>
              <a:t>  </a:t>
            </a:r>
            <a:r>
              <a:rPr lang="fr-FR" sz="2000" dirty="0">
                <a:solidFill>
                  <a:srgbClr val="0070C0"/>
                </a:solidFill>
                <a:latin typeface="Tw Cen MT" panose="020B0602020104020603" pitchFamily="34" charset="0"/>
              </a:rPr>
              <a:t> </a:t>
            </a:r>
            <a:r>
              <a:rPr lang="fr-FR" sz="2000" dirty="0">
                <a:solidFill>
                  <a:prstClr val="black"/>
                </a:solidFill>
                <a:latin typeface="Tw Cen MT" panose="020B0602020104020603" pitchFamily="34" charset="0"/>
              </a:rPr>
              <a:t>Appel du patient pour étourdissements avec nécessité de s’allonger pendant 2 heures le 08/09/23. Transmission manuelle demandée: RAS, une TVNS de 17 secondes à 170 </a:t>
            </a:r>
            <a:r>
              <a:rPr lang="fr-FR" sz="2000" dirty="0" err="1">
                <a:solidFill>
                  <a:prstClr val="black"/>
                </a:solidFill>
                <a:latin typeface="Tw Cen MT" panose="020B0602020104020603" pitchFamily="34" charset="0"/>
              </a:rPr>
              <a:t>bpm</a:t>
            </a:r>
            <a:r>
              <a:rPr lang="fr-FR" sz="2000" dirty="0">
                <a:solidFill>
                  <a:prstClr val="black"/>
                </a:solidFill>
                <a:latin typeface="Tw Cen MT" panose="020B0602020104020603" pitchFamily="34" charset="0"/>
              </a:rPr>
              <a:t> le 07/09/23: Asymptomatique. </a:t>
            </a:r>
            <a:r>
              <a:rPr lang="fr-FR" sz="2000" b="1" dirty="0">
                <a:solidFill>
                  <a:prstClr val="black"/>
                </a:solidFill>
                <a:latin typeface="Tw Cen MT" panose="020B0602020104020603" pitchFamily="34" charset="0"/>
              </a:rPr>
              <a:t>CAT du cardiologue</a:t>
            </a:r>
            <a:r>
              <a:rPr lang="fr-FR" sz="2000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fr-FR" sz="2000" b="1" dirty="0">
                <a:solidFill>
                  <a:prstClr val="black"/>
                </a:solidFill>
                <a:latin typeface="Tw Cen MT" panose="020B0602020104020603" pitchFamily="34" charset="0"/>
              </a:rPr>
              <a:t>de laisser un commentaire à la CS du 05/10/2023</a:t>
            </a:r>
          </a:p>
          <a:p>
            <a:pPr marL="0" lvl="0" indent="0">
              <a:buNone/>
            </a:pPr>
            <a:endParaRPr lang="fr-FR" sz="2000" b="1" dirty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marL="0" lvl="0" indent="0">
              <a:buNone/>
            </a:pPr>
            <a:r>
              <a:rPr lang="fr-FR" sz="2000" b="1" dirty="0">
                <a:latin typeface="Tw Cen MT" panose="020B0602020104020603" pitchFamily="34" charset="0"/>
              </a:rPr>
              <a:t>11/10/2023</a:t>
            </a:r>
            <a:r>
              <a:rPr lang="fr-FR" sz="2000" dirty="0">
                <a:latin typeface="Tw Cen MT" panose="020B0602020104020603" pitchFamily="34" charset="0"/>
              </a:rPr>
              <a:t>   </a:t>
            </a:r>
            <a:r>
              <a:rPr lang="fr-FR" sz="2000" dirty="0">
                <a:solidFill>
                  <a:prstClr val="black"/>
                </a:solidFill>
                <a:latin typeface="Tw Cen MT" panose="020B0602020104020603" pitchFamily="34" charset="0"/>
              </a:rPr>
              <a:t>Appel du patient pour vertiges et chute le 08/10/23 pendant 1h30. Transmission manuelle le lendemain: RAS, Sonde VD en fixe à 2V@0,4ms. VP 100%. </a:t>
            </a:r>
            <a:r>
              <a:rPr lang="fr-FR" sz="2000" b="1" dirty="0">
                <a:solidFill>
                  <a:prstClr val="black"/>
                </a:solidFill>
                <a:latin typeface="Tw Cen MT" panose="020B0602020104020603" pitchFamily="34" charset="0"/>
              </a:rPr>
              <a:t>Vu par cardiologue, pas de CAT. Consigne IDE: si récidive réaliser transmission manuelle au moment des symptômes </a:t>
            </a:r>
          </a:p>
          <a:p>
            <a:pPr marL="0" lvl="0" indent="0">
              <a:buNone/>
            </a:pPr>
            <a:endParaRPr lang="fr-FR" sz="2000" b="1" dirty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marL="0" lvl="0" indent="0">
              <a:buNone/>
            </a:pPr>
            <a:r>
              <a:rPr lang="fr-FR" sz="2000" b="1" dirty="0">
                <a:latin typeface="Tw Cen MT" panose="020B0602020104020603" pitchFamily="34" charset="0"/>
              </a:rPr>
              <a:t>14/10/2023</a:t>
            </a:r>
            <a:r>
              <a:rPr lang="fr-FR" sz="2000" dirty="0">
                <a:latin typeface="Tw Cen MT" panose="020B0602020104020603" pitchFamily="34" charset="0"/>
              </a:rPr>
              <a:t>   </a:t>
            </a:r>
            <a:r>
              <a:rPr lang="fr-FR" sz="2000" dirty="0">
                <a:solidFill>
                  <a:prstClr val="black"/>
                </a:solidFill>
                <a:latin typeface="Tw Cen MT" panose="020B0602020104020603" pitchFamily="34" charset="0"/>
              </a:rPr>
              <a:t>Récidive syncope le 14/10/23 dans la soirée. PEC Urgences </a:t>
            </a:r>
            <a:r>
              <a:rPr lang="fr-FR" sz="2000" b="1" dirty="0">
                <a:solidFill>
                  <a:prstClr val="black"/>
                </a:solidFill>
                <a:latin typeface="Tw Cen MT" panose="020B0602020104020603" pitchFamily="34" charset="0"/>
              </a:rPr>
              <a:t>et </a:t>
            </a:r>
            <a:r>
              <a:rPr lang="fr-FR" sz="2000" dirty="0">
                <a:solidFill>
                  <a:prstClr val="black"/>
                </a:solidFill>
                <a:latin typeface="Tw Cen MT" panose="020B0602020104020603" pitchFamily="34" charset="0"/>
              </a:rPr>
              <a:t>transféré à l’USIC. Appel du Cardiologue du CH pour analyser la transmission. </a:t>
            </a:r>
            <a:endParaRPr lang="fr-FR" sz="2000" dirty="0">
              <a:solidFill>
                <a:srgbClr val="00B0F0"/>
              </a:solidFill>
              <a:latin typeface="Tw Cen MT" panose="020B0602020104020603" pitchFamily="34" charset="0"/>
            </a:endParaRP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49332" y="330949"/>
            <a:ext cx="227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Contexte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6070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12307" t="18572" r="63724" b="57461"/>
          <a:stretch/>
        </p:blipFill>
        <p:spPr>
          <a:xfrm>
            <a:off x="1757116" y="540108"/>
            <a:ext cx="8815750" cy="297504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12122" t="75805" r="64092" b="14036"/>
          <a:stretch/>
        </p:blipFill>
        <p:spPr>
          <a:xfrm>
            <a:off x="1655063" y="4173520"/>
            <a:ext cx="8917803" cy="128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60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679" t="28809" r="12235" b="34920"/>
          <a:stretch/>
        </p:blipFill>
        <p:spPr>
          <a:xfrm>
            <a:off x="994299" y="838724"/>
            <a:ext cx="10074626" cy="472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484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689" t="17022" r="19704" b="12390"/>
          <a:stretch/>
        </p:blipFill>
        <p:spPr>
          <a:xfrm>
            <a:off x="3544866" y="124352"/>
            <a:ext cx="5824602" cy="67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15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692" t="33312" r="12825" b="10753"/>
          <a:stretch/>
        </p:blipFill>
        <p:spPr>
          <a:xfrm>
            <a:off x="2215661" y="377336"/>
            <a:ext cx="7884055" cy="60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284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13901" y="4382219"/>
            <a:ext cx="3959441" cy="60384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692" t="29310" r="12994" b="15659"/>
          <a:stretch/>
        </p:blipFill>
        <p:spPr>
          <a:xfrm>
            <a:off x="1420427" y="250953"/>
            <a:ext cx="4300000" cy="32847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62610" t="20400" r="12820" b="24346"/>
          <a:stretch/>
        </p:blipFill>
        <p:spPr>
          <a:xfrm>
            <a:off x="6979911" y="139697"/>
            <a:ext cx="4474345" cy="33959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62550" t="25466" r="12940" b="18890"/>
          <a:stretch/>
        </p:blipFill>
        <p:spPr>
          <a:xfrm>
            <a:off x="4495706" y="3417903"/>
            <a:ext cx="4165293" cy="319152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13902" y="4472384"/>
            <a:ext cx="395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EGMs</a:t>
            </a:r>
            <a:r>
              <a:rPr lang="fr-FR" sz="2000" b="1" dirty="0"/>
              <a:t> identiques de 20h50 à 22h20 </a:t>
            </a:r>
          </a:p>
        </p:txBody>
      </p:sp>
    </p:spTree>
    <p:extLst>
      <p:ext uri="{BB962C8B-B14F-4D97-AF65-F5344CB8AC3E}">
        <p14:creationId xmlns:p14="http://schemas.microsoft.com/office/powerpoint/2010/main" val="14845871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2751825" y="1746849"/>
            <a:ext cx="7047781" cy="27604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58074" y="1915792"/>
            <a:ext cx="6436425" cy="2422566"/>
          </a:xfrm>
        </p:spPr>
        <p:txBody>
          <a:bodyPr>
            <a:normAutofit/>
          </a:bodyPr>
          <a:lstStyle/>
          <a:p>
            <a:r>
              <a:rPr lang="fr-FR" sz="5600" b="1" dirty="0"/>
              <a:t>Qu’en pensez vous </a:t>
            </a:r>
          </a:p>
        </p:txBody>
      </p:sp>
      <p:sp>
        <p:nvSpPr>
          <p:cNvPr id="6" name="Bouton d'action : Aide 5">
            <a:hlinkClick r:id="" action="ppaction://noaction" highlightClick="1"/>
          </p:cNvPr>
          <p:cNvSpPr/>
          <p:nvPr/>
        </p:nvSpPr>
        <p:spPr>
          <a:xfrm>
            <a:off x="8562740" y="2424021"/>
            <a:ext cx="1042416" cy="1042416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026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271" t="25481" r="40858" b="10497"/>
          <a:stretch/>
        </p:blipFill>
        <p:spPr>
          <a:xfrm>
            <a:off x="271506" y="1000515"/>
            <a:ext cx="3589108" cy="459677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2374" y="147905"/>
            <a:ext cx="309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  <a:latin typeface="Tw Cen MT" panose="020B0602020104020603" pitchFamily="34" charset="0"/>
              </a:rPr>
              <a:t>Cardiac</a:t>
            </a:r>
            <a:r>
              <a:rPr lang="fr-FR" dirty="0">
                <a:solidFill>
                  <a:srgbClr val="0070C0"/>
                </a:solidFill>
                <a:latin typeface="Tw Cen MT" panose="020B0602020104020603" pitchFamily="34" charset="0"/>
              </a:rPr>
              <a:t> Compass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418911" y="147905"/>
            <a:ext cx="242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Tw Cen MT" panose="020B0602020104020603" pitchFamily="34" charset="0"/>
              </a:rPr>
              <a:t>Tendances sondes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42206" t="18322" r="34618" b="13355"/>
          <a:stretch/>
        </p:blipFill>
        <p:spPr>
          <a:xfrm>
            <a:off x="3935333" y="724550"/>
            <a:ext cx="3753525" cy="514871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42176" t="18933" r="34766" b="12919"/>
          <a:stretch/>
        </p:blipFill>
        <p:spPr>
          <a:xfrm>
            <a:off x="7688859" y="705174"/>
            <a:ext cx="4427452" cy="518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723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578385" y="2110153"/>
            <a:ext cx="10700238" cy="9583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3023" y="24821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b="1" dirty="0">
                <a:latin typeface="Tw Cen MT" panose="020B0602020104020603" pitchFamily="34" charset="0"/>
              </a:rPr>
              <a:t>Stimulations externes d’un défibrillateur externe</a:t>
            </a:r>
            <a:br>
              <a:rPr lang="fr-FR" b="1" dirty="0">
                <a:latin typeface="Tw Cen MT" panose="020B0602020104020603" pitchFamily="34" charset="0"/>
              </a:rPr>
            </a:br>
            <a:r>
              <a:rPr lang="fr-FR" b="1" dirty="0"/>
              <a:t/>
            </a:r>
            <a:br>
              <a:rPr lang="fr-FR" b="1" dirty="0"/>
            </a:br>
            <a:r>
              <a:rPr lang="fr-FR" sz="2000" i="1" dirty="0"/>
              <a:t>CR d’hospitalisation « A l’arrivée dans notre service, le patient est sous scope à monitoring pour stimulation grâce aux patchs accolés sur le thorax en antérieur »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2276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2620" y="337046"/>
            <a:ext cx="7919883" cy="6107708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2667000" y="771525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314700" y="780113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943350" y="780113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533900" y="780113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162550" y="780113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387126" y="780113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994038" y="780113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686675" y="799163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791200" y="781050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8318744" y="799163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8950813" y="780113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9582150" y="799163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560535" y="3781425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219450" y="3733800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857625" y="3752850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4495800" y="3743325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143500" y="3743325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7000875" y="3733800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634901" y="3762375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8223494" y="3752850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8762270" y="3752850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9486900" y="3762375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5772150" y="3781425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6324600" y="3743325"/>
            <a:ext cx="190500" cy="17145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2809875" y="1257300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à coins arrondis 47"/>
          <p:cNvSpPr/>
          <p:nvPr/>
        </p:nvSpPr>
        <p:spPr>
          <a:xfrm>
            <a:off x="2776537" y="2601477"/>
            <a:ext cx="161925" cy="302496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à coins arrondis 48"/>
          <p:cNvSpPr/>
          <p:nvPr/>
        </p:nvSpPr>
        <p:spPr>
          <a:xfrm>
            <a:off x="2809875" y="485775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à coins arrondis 49"/>
          <p:cNvSpPr/>
          <p:nvPr/>
        </p:nvSpPr>
        <p:spPr>
          <a:xfrm>
            <a:off x="4533900" y="4267200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à coins arrondis 50"/>
          <p:cNvSpPr/>
          <p:nvPr/>
        </p:nvSpPr>
        <p:spPr>
          <a:xfrm>
            <a:off x="4502944" y="5544096"/>
            <a:ext cx="176212" cy="395287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à coins arrondis 52"/>
          <p:cNvSpPr/>
          <p:nvPr/>
        </p:nvSpPr>
        <p:spPr>
          <a:xfrm>
            <a:off x="3776662" y="1273423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à coins arrondis 53"/>
          <p:cNvSpPr/>
          <p:nvPr/>
        </p:nvSpPr>
        <p:spPr>
          <a:xfrm>
            <a:off x="4686300" y="1342479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à coins arrondis 54"/>
          <p:cNvSpPr/>
          <p:nvPr/>
        </p:nvSpPr>
        <p:spPr>
          <a:xfrm>
            <a:off x="5629275" y="1347787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à coins arrondis 55"/>
          <p:cNvSpPr/>
          <p:nvPr/>
        </p:nvSpPr>
        <p:spPr>
          <a:xfrm>
            <a:off x="5638800" y="2601477"/>
            <a:ext cx="141185" cy="21907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à coins arrondis 56"/>
          <p:cNvSpPr/>
          <p:nvPr/>
        </p:nvSpPr>
        <p:spPr>
          <a:xfrm>
            <a:off x="6572250" y="1332017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à coins arrondis 57"/>
          <p:cNvSpPr/>
          <p:nvPr/>
        </p:nvSpPr>
        <p:spPr>
          <a:xfrm>
            <a:off x="7515225" y="1342479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à coins arrondis 58"/>
          <p:cNvSpPr/>
          <p:nvPr/>
        </p:nvSpPr>
        <p:spPr>
          <a:xfrm>
            <a:off x="8458200" y="1360592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à coins arrondis 59"/>
          <p:cNvSpPr/>
          <p:nvPr/>
        </p:nvSpPr>
        <p:spPr>
          <a:xfrm>
            <a:off x="9405937" y="1313513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à coins arrondis 60"/>
          <p:cNvSpPr/>
          <p:nvPr/>
        </p:nvSpPr>
        <p:spPr>
          <a:xfrm>
            <a:off x="2667000" y="4267199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à coins arrondis 61"/>
          <p:cNvSpPr/>
          <p:nvPr/>
        </p:nvSpPr>
        <p:spPr>
          <a:xfrm>
            <a:off x="3594712" y="4245952"/>
            <a:ext cx="102880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à coins arrondis 62"/>
          <p:cNvSpPr/>
          <p:nvPr/>
        </p:nvSpPr>
        <p:spPr>
          <a:xfrm>
            <a:off x="5479257" y="4245953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à coins arrondis 63"/>
          <p:cNvSpPr/>
          <p:nvPr/>
        </p:nvSpPr>
        <p:spPr>
          <a:xfrm>
            <a:off x="6400800" y="4267198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à coins arrondis 64"/>
          <p:cNvSpPr/>
          <p:nvPr/>
        </p:nvSpPr>
        <p:spPr>
          <a:xfrm>
            <a:off x="7368201" y="4245952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à coins arrondis 65"/>
          <p:cNvSpPr/>
          <p:nvPr/>
        </p:nvSpPr>
        <p:spPr>
          <a:xfrm>
            <a:off x="8289744" y="4267198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à coins arrondis 66"/>
          <p:cNvSpPr/>
          <p:nvPr/>
        </p:nvSpPr>
        <p:spPr>
          <a:xfrm>
            <a:off x="9213669" y="4267197"/>
            <a:ext cx="161925" cy="771525"/>
          </a:xfrm>
          <a:prstGeom prst="round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/>
          <p:cNvSpPr/>
          <p:nvPr/>
        </p:nvSpPr>
        <p:spPr>
          <a:xfrm>
            <a:off x="7631072" y="1483875"/>
            <a:ext cx="265461" cy="2948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4" name="Imag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020" y="1417141"/>
            <a:ext cx="292633" cy="329213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510" y="4428659"/>
            <a:ext cx="292633" cy="329213"/>
          </a:xfrm>
          <a:prstGeom prst="rect">
            <a:avLst/>
          </a:prstGeom>
        </p:spPr>
      </p:pic>
      <p:pic>
        <p:nvPicPr>
          <p:cNvPr id="96" name="Image 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36" y="4455738"/>
            <a:ext cx="292633" cy="329213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855" y="4428659"/>
            <a:ext cx="292633" cy="329213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568" y="4430116"/>
            <a:ext cx="292633" cy="329213"/>
          </a:xfrm>
          <a:prstGeom prst="rect">
            <a:avLst/>
          </a:prstGeom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608" y="4428658"/>
            <a:ext cx="292633" cy="329213"/>
          </a:xfrm>
          <a:prstGeom prst="rect">
            <a:avLst/>
          </a:prstGeom>
        </p:spPr>
      </p:pic>
      <p:sp>
        <p:nvSpPr>
          <p:cNvPr id="102" name="Ellipse 101"/>
          <p:cNvSpPr/>
          <p:nvPr/>
        </p:nvSpPr>
        <p:spPr>
          <a:xfrm>
            <a:off x="7597420" y="2655487"/>
            <a:ext cx="265461" cy="2948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" name="Image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527" y="2617677"/>
            <a:ext cx="292633" cy="329213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368" y="2234457"/>
            <a:ext cx="326492" cy="297683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2652947" y="2782283"/>
            <a:ext cx="369332" cy="6321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200" dirty="0"/>
              <a:t>Fusion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608758" y="2669467"/>
            <a:ext cx="553998" cy="87745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200" dirty="0" err="1"/>
              <a:t>Stim</a:t>
            </a:r>
            <a:r>
              <a:rPr lang="fr-FR" sz="1200" dirty="0"/>
              <a:t> </a:t>
            </a:r>
            <a:r>
              <a:rPr lang="fr-FR" sz="1200" dirty="0" err="1"/>
              <a:t>ext</a:t>
            </a:r>
            <a:r>
              <a:rPr lang="fr-FR" sz="1200" dirty="0"/>
              <a:t> détectée 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474" y="2631327"/>
            <a:ext cx="195089" cy="329213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5480185" y="2782283"/>
            <a:ext cx="553998" cy="94978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200" dirty="0" err="1"/>
              <a:t>Stim</a:t>
            </a:r>
            <a:r>
              <a:rPr lang="fr-FR" sz="1200" dirty="0"/>
              <a:t> </a:t>
            </a:r>
            <a:r>
              <a:rPr lang="fr-FR" sz="1200" dirty="0" err="1"/>
              <a:t>ext</a:t>
            </a:r>
            <a:r>
              <a:rPr lang="fr-FR" sz="1200" dirty="0"/>
              <a:t> non détectée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699" y="2631327"/>
            <a:ext cx="195089" cy="329213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3976" y="2610281"/>
            <a:ext cx="195089" cy="329213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699" y="2610281"/>
            <a:ext cx="195089" cy="329213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6068" y="2626687"/>
            <a:ext cx="170703" cy="249958"/>
          </a:xfrm>
          <a:prstGeom prst="rect">
            <a:avLst/>
          </a:prstGeom>
        </p:spPr>
      </p:pic>
      <p:sp>
        <p:nvSpPr>
          <p:cNvPr id="52" name="Rectangle à coins arrondis 51"/>
          <p:cNvSpPr/>
          <p:nvPr/>
        </p:nvSpPr>
        <p:spPr>
          <a:xfrm>
            <a:off x="2754467" y="2860239"/>
            <a:ext cx="174923" cy="52973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1109" y="2893639"/>
            <a:ext cx="364665" cy="622078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095" y="2878564"/>
            <a:ext cx="402013" cy="854191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1070" y="2610281"/>
            <a:ext cx="170703" cy="249958"/>
          </a:xfrm>
          <a:prstGeom prst="rect">
            <a:avLst/>
          </a:prstGeom>
        </p:spPr>
      </p:pic>
      <p:pic>
        <p:nvPicPr>
          <p:cNvPr id="110" name="Image 10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6570" y="5615919"/>
            <a:ext cx="207282" cy="426757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3773" y="5577132"/>
            <a:ext cx="292633" cy="329213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5449" y="5610344"/>
            <a:ext cx="170703" cy="249958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0774" y="5618365"/>
            <a:ext cx="304826" cy="310923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1437" y="5607984"/>
            <a:ext cx="292633" cy="329213"/>
          </a:xfrm>
          <a:prstGeom prst="rect">
            <a:avLst/>
          </a:prstGeom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8057" y="5610344"/>
            <a:ext cx="170703" cy="249958"/>
          </a:xfrm>
          <a:prstGeom prst="rect">
            <a:avLst/>
          </a:prstGeom>
        </p:spPr>
      </p:pic>
      <p:pic>
        <p:nvPicPr>
          <p:cNvPr id="116" name="Image 1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7824" y="5626274"/>
            <a:ext cx="304826" cy="310923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6679" y="5591660"/>
            <a:ext cx="170703" cy="249958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4248" y="5589693"/>
            <a:ext cx="292633" cy="329213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38221" y="5589693"/>
            <a:ext cx="292633" cy="329213"/>
          </a:xfrm>
          <a:prstGeom prst="rect">
            <a:avLst/>
          </a:prstGeom>
        </p:spPr>
      </p:pic>
      <p:pic>
        <p:nvPicPr>
          <p:cNvPr id="120" name="Image 1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5478" y="5599207"/>
            <a:ext cx="170703" cy="249958"/>
          </a:xfrm>
          <a:prstGeom prst="rect">
            <a:avLst/>
          </a:prstGeom>
        </p:spPr>
      </p:pic>
      <p:pic>
        <p:nvPicPr>
          <p:cNvPr id="121" name="Image 1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2999" y="5607984"/>
            <a:ext cx="304826" cy="310923"/>
          </a:xfrm>
          <a:prstGeom prst="rect">
            <a:avLst/>
          </a:prstGeom>
        </p:spPr>
      </p:pic>
      <p:pic>
        <p:nvPicPr>
          <p:cNvPr id="122" name="Image 1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4905" y="5610343"/>
            <a:ext cx="230372" cy="337331"/>
          </a:xfrm>
          <a:prstGeom prst="rect">
            <a:avLst/>
          </a:prstGeom>
        </p:spPr>
      </p:pic>
      <p:pic>
        <p:nvPicPr>
          <p:cNvPr id="123" name="Image 1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4608" y="5559579"/>
            <a:ext cx="292633" cy="329213"/>
          </a:xfrm>
          <a:prstGeom prst="rect">
            <a:avLst/>
          </a:prstGeom>
        </p:spPr>
      </p:pic>
      <p:pic>
        <p:nvPicPr>
          <p:cNvPr id="124" name="Image 1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20900" y="5636752"/>
            <a:ext cx="205182" cy="300445"/>
          </a:xfrm>
          <a:prstGeom prst="rect">
            <a:avLst/>
          </a:prstGeom>
        </p:spPr>
      </p:pic>
      <p:pic>
        <p:nvPicPr>
          <p:cNvPr id="125" name="Image 1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4420" y="5636752"/>
            <a:ext cx="304826" cy="310923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3074201" y="1230241"/>
            <a:ext cx="623873" cy="93852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3098207" y="2626687"/>
            <a:ext cx="278783" cy="30330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08794" y="1237654"/>
            <a:ext cx="662425" cy="97192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83165" y="1190999"/>
            <a:ext cx="678304" cy="995218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86574" y="4121683"/>
            <a:ext cx="718569" cy="1054295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34829" y="4120309"/>
            <a:ext cx="720443" cy="1057044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30542" y="4130231"/>
            <a:ext cx="713680" cy="1047122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02831" y="4136763"/>
            <a:ext cx="699672" cy="1026569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40925" y="2626687"/>
            <a:ext cx="338794" cy="333811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05932" y="2599757"/>
            <a:ext cx="355487" cy="350259"/>
          </a:xfrm>
          <a:prstGeom prst="rect">
            <a:avLst/>
          </a:prstGeom>
        </p:spPr>
      </p:pic>
      <p:sp>
        <p:nvSpPr>
          <p:cNvPr id="87" name="Ellipse 86"/>
          <p:cNvSpPr/>
          <p:nvPr/>
        </p:nvSpPr>
        <p:spPr>
          <a:xfrm>
            <a:off x="5757184" y="1233943"/>
            <a:ext cx="644882" cy="95227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27520" y="1190999"/>
            <a:ext cx="677842" cy="993734"/>
          </a:xfrm>
          <a:prstGeom prst="rect">
            <a:avLst/>
          </a:prstGeom>
        </p:spPr>
      </p:pic>
      <p:sp>
        <p:nvSpPr>
          <p:cNvPr id="106" name="Ellipse 105"/>
          <p:cNvSpPr/>
          <p:nvPr/>
        </p:nvSpPr>
        <p:spPr>
          <a:xfrm>
            <a:off x="5681971" y="2645053"/>
            <a:ext cx="333375" cy="28335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7" name="Image 10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33535" y="2621080"/>
            <a:ext cx="371888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9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90" grpId="0" animBg="1"/>
      <p:bldP spid="102" grpId="0" animBg="1"/>
      <p:bldP spid="33" grpId="0"/>
      <p:bldP spid="34" grpId="0"/>
      <p:bldP spid="38" grpId="0"/>
      <p:bldP spid="52" grpId="0" animBg="1"/>
      <p:bldP spid="16" grpId="0" animBg="1"/>
      <p:bldP spid="29" grpId="0" animBg="1"/>
      <p:bldP spid="87" grpId="0" animBg="1"/>
      <p:bldP spid="10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0094" y="302259"/>
            <a:ext cx="7204302" cy="5555861"/>
          </a:xfrm>
          <a:prstGeom prst="rect">
            <a:avLst/>
          </a:prstGeom>
        </p:spPr>
      </p:pic>
      <p:sp>
        <p:nvSpPr>
          <p:cNvPr id="31" name="Ellipse 30"/>
          <p:cNvSpPr/>
          <p:nvPr/>
        </p:nvSpPr>
        <p:spPr>
          <a:xfrm>
            <a:off x="4178596" y="5920890"/>
            <a:ext cx="3813520" cy="70691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443" y="1083178"/>
            <a:ext cx="607155" cy="8169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219" y="1149437"/>
            <a:ext cx="609653" cy="81693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5932" y="1083177"/>
            <a:ext cx="609653" cy="81693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769" y="3850259"/>
            <a:ext cx="609653" cy="81693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103" y="3820975"/>
            <a:ext cx="609653" cy="81693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436" y="3861108"/>
            <a:ext cx="609653" cy="81693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743" y="3820975"/>
            <a:ext cx="609653" cy="816935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736108" y="6042934"/>
            <a:ext cx="307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Echappements ventriculaires</a:t>
            </a:r>
          </a:p>
        </p:txBody>
      </p:sp>
      <p:sp>
        <p:nvSpPr>
          <p:cNvPr id="18" name="Ellipse 17"/>
          <p:cNvSpPr/>
          <p:nvPr/>
        </p:nvSpPr>
        <p:spPr>
          <a:xfrm>
            <a:off x="5767832" y="1133785"/>
            <a:ext cx="635049" cy="81693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328" y="1149437"/>
            <a:ext cx="664522" cy="847417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5797435" y="2388093"/>
            <a:ext cx="221828" cy="29293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8328" y="2366334"/>
            <a:ext cx="249958" cy="3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/>
      <p:bldP spid="18" grpId="0" animBg="1"/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645" y="4059548"/>
            <a:ext cx="627942" cy="323116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323492" y="290146"/>
            <a:ext cx="4923693" cy="161778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623987" y="775872"/>
            <a:ext cx="255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Conclusion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4976" y="2875084"/>
            <a:ext cx="1193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Tw Cen MT" panose="020B0602020104020603" pitchFamily="34" charset="0"/>
              </a:rPr>
              <a:t>Syncope sur pertes de capture VD paroxystiques / Elévation de seuil VD </a:t>
            </a:r>
            <a:r>
              <a:rPr lang="fr-FR" sz="2800" b="1" dirty="0" err="1">
                <a:latin typeface="Tw Cen MT" panose="020B0602020104020603" pitchFamily="34" charset="0"/>
              </a:rPr>
              <a:t>parox</a:t>
            </a:r>
            <a:r>
              <a:rPr lang="fr-FR" sz="2800" b="1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44065" y="3969055"/>
            <a:ext cx="898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w Cen MT" panose="020B0602020104020603" pitchFamily="34" charset="0"/>
              </a:rPr>
              <a:t>Sonde VD fixe          programmée en </a:t>
            </a:r>
            <a:r>
              <a:rPr lang="fr-FR" sz="2400" dirty="0" err="1">
                <a:latin typeface="Tw Cen MT" panose="020B0602020104020603" pitchFamily="34" charset="0"/>
              </a:rPr>
              <a:t>autoseuil</a:t>
            </a:r>
            <a:endParaRPr lang="fr-FR" sz="2400" dirty="0">
              <a:latin typeface="Tw Cen MT" panose="020B0602020104020603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54976" y="2641047"/>
            <a:ext cx="11702562" cy="99129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631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2D489B-67E5-8629-D2AB-DAE86DDC7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3397" y="2486147"/>
            <a:ext cx="6749561" cy="1885706"/>
          </a:xfrm>
        </p:spPr>
        <p:txBody>
          <a:bodyPr/>
          <a:lstStyle/>
          <a:p>
            <a:r>
              <a:rPr lang="fr-F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Merci pour votre attention..</a:t>
            </a:r>
          </a:p>
        </p:txBody>
      </p:sp>
    </p:spTree>
    <p:extLst>
      <p:ext uri="{BB962C8B-B14F-4D97-AF65-F5344CB8AC3E}">
        <p14:creationId xmlns:p14="http://schemas.microsoft.com/office/powerpoint/2010/main" val="319874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42124" t="54815" r="29626" b="6049"/>
          <a:stretch/>
        </p:blipFill>
        <p:spPr>
          <a:xfrm>
            <a:off x="571500" y="1244599"/>
            <a:ext cx="9804400" cy="45840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2900" y="482600"/>
            <a:ext cx="497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</a:rPr>
              <a:t>Liste des épisodes</a:t>
            </a:r>
          </a:p>
        </p:txBody>
      </p:sp>
    </p:spTree>
    <p:extLst>
      <p:ext uri="{BB962C8B-B14F-4D97-AF65-F5344CB8AC3E}">
        <p14:creationId xmlns:p14="http://schemas.microsoft.com/office/powerpoint/2010/main" val="190183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314974" y="1028336"/>
            <a:ext cx="6590581" cy="5262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314974" y="269997"/>
            <a:ext cx="6595004" cy="53483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400" dirty="0">
                <a:latin typeface="+mj-lt"/>
              </a:rPr>
              <a:t>Pas d’épisode sur la journée du 23/10/24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14975" y="1028336"/>
            <a:ext cx="634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</a:rPr>
              <a:t>En revanche, épisodes nocturnes 25/07/24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8208" t="20906" r="18541" b="49754"/>
          <a:stretch/>
        </p:blipFill>
        <p:spPr>
          <a:xfrm>
            <a:off x="927100" y="2064488"/>
            <a:ext cx="10807700" cy="460301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152195"/>
            <a:ext cx="1420491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1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2701" y="142629"/>
            <a:ext cx="5785339" cy="671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336" t="10536" r="19433" b="18527"/>
          <a:stretch/>
        </p:blipFill>
        <p:spPr>
          <a:xfrm>
            <a:off x="199639" y="723900"/>
            <a:ext cx="5179444" cy="58406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58543" t="49753" r="26332" b="45556"/>
          <a:stretch/>
        </p:blipFill>
        <p:spPr>
          <a:xfrm>
            <a:off x="199639" y="241300"/>
            <a:ext cx="4610100" cy="482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399" y="808339"/>
            <a:ext cx="4853165" cy="56717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l="58542" t="53210" r="24209" b="41111"/>
          <a:stretch/>
        </p:blipFill>
        <p:spPr>
          <a:xfrm>
            <a:off x="6300082" y="201740"/>
            <a:ext cx="5055482" cy="5617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54" y="241300"/>
            <a:ext cx="1420491" cy="5974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180" y="241300"/>
            <a:ext cx="1420491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43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étrospective">
  <a:themeElements>
    <a:clrScheme name="Personnalisé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CCDDEA"/>
      </a:accent1>
      <a:accent2>
        <a:srgbClr val="3F739B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1c1476e-3236-4add-9655-bdfbec32e949}" enabled="1" method="Privileged" siteId="{64322308-09a9-47a3-8c1c-b82871d6056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</TotalTime>
  <Words>821</Words>
  <Application>Microsoft Office PowerPoint</Application>
  <PresentationFormat>Grand écran</PresentationFormat>
  <Paragraphs>119</Paragraphs>
  <Slides>54</Slides>
  <Notes>36</Notes>
  <HiddenSlides>1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54</vt:i4>
      </vt:variant>
    </vt:vector>
  </HeadingPairs>
  <TitlesOfParts>
    <vt:vector size="66" baseType="lpstr">
      <vt:lpstr>Arial</vt:lpstr>
      <vt:lpstr>Bahnschrift Condensed</vt:lpstr>
      <vt:lpstr>Bahnschrift SemiBold</vt:lpstr>
      <vt:lpstr>Bahnschrift SemiCondensed</vt:lpstr>
      <vt:lpstr>Berlin Sans FB</vt:lpstr>
      <vt:lpstr>Britannic Bold</vt:lpstr>
      <vt:lpstr>Calibri</vt:lpstr>
      <vt:lpstr>Calibri Light</vt:lpstr>
      <vt:lpstr>Courier New</vt:lpstr>
      <vt:lpstr>Tw Cen MT</vt:lpstr>
      <vt:lpstr>Thème Office</vt:lpstr>
      <vt:lpstr>Rétrospective</vt:lpstr>
      <vt:lpstr>   LES CAS DIFFICILES</vt:lpstr>
      <vt:lpstr>Cas clinique n°1 </vt:lpstr>
      <vt:lpstr>Mr R. M 67 ans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Nos hypothèses: </vt:lpstr>
      <vt:lpstr>Présentation PowerPoint</vt:lpstr>
      <vt:lpstr>Présentation PowerPoint</vt:lpstr>
      <vt:lpstr>Cas clinique n°2 </vt:lpstr>
      <vt:lpstr>Mr. D. S 78 ans</vt:lpstr>
      <vt:lpstr>Présentation PowerPoint</vt:lpstr>
      <vt:lpstr>Présentation PowerPoint</vt:lpstr>
      <vt:lpstr>Présentation PowerPoint</vt:lpstr>
      <vt:lpstr>Présentation PowerPoint</vt:lpstr>
      <vt:lpstr>Auriez-vous montré cette alerte à un cardiologue ? </vt:lpstr>
      <vt:lpstr>Patient hospitalisé pour suspicion d’inversion des sondes                               Repris au bloc le 13/03/25 </vt:lpstr>
      <vt:lpstr>Présentation PowerPoint</vt:lpstr>
      <vt:lpstr>Présentation PowerPoint</vt:lpstr>
      <vt:lpstr>Quickcheck demandé </vt:lpstr>
      <vt:lpstr>Transmission 3 jours plus tard.. </vt:lpstr>
      <vt:lpstr>Présentation PowerPoint</vt:lpstr>
      <vt:lpstr>Présentation PowerPoint</vt:lpstr>
      <vt:lpstr>Cas clinique n°3 </vt:lpstr>
      <vt:lpstr>Mr R. A 32 ans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 clinique n°4 </vt:lpstr>
      <vt:lpstr>Mr. S. J-M 76 ans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Qu’en pensez vous </vt:lpstr>
      <vt:lpstr> Stimulations externes d’un défibrillateur externe  CR d’hospitalisation « A l’arrivée dans notre service, le patient est sous scope à monitoring pour stimulation grâce aux patchs accolés sur le thorax en antérieur »  </vt:lpstr>
      <vt:lpstr>Présentation PowerPoint</vt:lpstr>
      <vt:lpstr>Présentation PowerPoint</vt:lpstr>
      <vt:lpstr>Présentation PowerPoint</vt:lpstr>
      <vt:lpstr>Merci pour votre attention..</vt:lpstr>
    </vt:vector>
  </TitlesOfParts>
  <Company>CHU de Clermont-Fd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 concret 1 </dc:title>
  <dc:creator>Banyik Morgane</dc:creator>
  <cp:lastModifiedBy>Banyik Morgane</cp:lastModifiedBy>
  <cp:revision>317</cp:revision>
  <cp:lastPrinted>2025-06-04T11:33:17Z</cp:lastPrinted>
  <dcterms:created xsi:type="dcterms:W3CDTF">2025-03-26T13:02:16Z</dcterms:created>
  <dcterms:modified xsi:type="dcterms:W3CDTF">2025-06-16T15:51:22Z</dcterms:modified>
</cp:coreProperties>
</file>