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17"/>
  </p:notesMasterIdLst>
  <p:sldIdLst>
    <p:sldId id="273" r:id="rId2"/>
    <p:sldId id="257" r:id="rId3"/>
    <p:sldId id="258" r:id="rId4"/>
    <p:sldId id="260" r:id="rId5"/>
    <p:sldId id="270" r:id="rId6"/>
    <p:sldId id="271" r:id="rId7"/>
    <p:sldId id="269" r:id="rId8"/>
    <p:sldId id="264" r:id="rId9"/>
    <p:sldId id="261" r:id="rId10"/>
    <p:sldId id="263" r:id="rId11"/>
    <p:sldId id="262" r:id="rId12"/>
    <p:sldId id="267" r:id="rId13"/>
    <p:sldId id="266" r:id="rId14"/>
    <p:sldId id="268" r:id="rId15"/>
    <p:sldId id="265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0102"/>
    <a:srgbClr val="1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75857" autoAdjust="0"/>
  </p:normalViewPr>
  <p:slideViewPr>
    <p:cSldViewPr snapToGrid="0">
      <p:cViewPr varScale="1">
        <p:scale>
          <a:sx n="55" d="100"/>
          <a:sy n="55" d="100"/>
        </p:scale>
        <p:origin x="-1176" y="-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CB481-C5DB-4466-B76C-55F9F7425D93}" type="datetimeFigureOut">
              <a:rPr lang="fr-FR" smtClean="0"/>
              <a:t>11/06/2025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89587-193D-4825-A6F5-B7D328FDED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771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89587-193D-4825-A6F5-B7D328FDED4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813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89587-193D-4825-A6F5-B7D328FDED4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967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89587-193D-4825-A6F5-B7D328FDED4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215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89587-193D-4825-A6F5-B7D328FDED4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4016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89587-193D-4825-A6F5-B7D328FDED4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9486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89587-193D-4825-A6F5-B7D328FDED4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064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3825-5B7F-4A3E-9801-F9F5E2C660FC}" type="datetimeFigureOut">
              <a:rPr lang="fr-FR" smtClean="0"/>
              <a:t>11/06/2025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5D47-CD4A-41CF-A433-9285A07C4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3511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3825-5B7F-4A3E-9801-F9F5E2C660FC}" type="datetimeFigureOut">
              <a:rPr lang="fr-FR" smtClean="0"/>
              <a:t>11/06/2025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5D47-CD4A-41CF-A433-9285A07C4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999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3825-5B7F-4A3E-9801-F9F5E2C660FC}" type="datetimeFigureOut">
              <a:rPr lang="fr-FR" smtClean="0"/>
              <a:t>11/06/2025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5D47-CD4A-41CF-A433-9285A07C4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7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3825-5B7F-4A3E-9801-F9F5E2C660FC}" type="datetimeFigureOut">
              <a:rPr lang="fr-FR" smtClean="0"/>
              <a:t>11/06/2025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5D47-CD4A-41CF-A433-9285A07C4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486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3825-5B7F-4A3E-9801-F9F5E2C660FC}" type="datetimeFigureOut">
              <a:rPr lang="fr-FR" smtClean="0"/>
              <a:t>11/06/2025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5D47-CD4A-41CF-A433-9285A07C4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1309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3825-5B7F-4A3E-9801-F9F5E2C660FC}" type="datetimeFigureOut">
              <a:rPr lang="fr-FR" smtClean="0"/>
              <a:t>11/06/2025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5D47-CD4A-41CF-A433-9285A07C4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730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3825-5B7F-4A3E-9801-F9F5E2C660FC}" type="datetimeFigureOut">
              <a:rPr lang="fr-FR" smtClean="0"/>
              <a:t>11/06/2025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5D47-CD4A-41CF-A433-9285A07C4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44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3825-5B7F-4A3E-9801-F9F5E2C660FC}" type="datetimeFigureOut">
              <a:rPr lang="fr-FR" smtClean="0"/>
              <a:t>11/06/2025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5D47-CD4A-41CF-A433-9285A07C4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8079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3825-5B7F-4A3E-9801-F9F5E2C660FC}" type="datetimeFigureOut">
              <a:rPr lang="fr-FR" smtClean="0"/>
              <a:t>11/06/2025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5D47-CD4A-41CF-A433-9285A07C4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813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3825-5B7F-4A3E-9801-F9F5E2C660FC}" type="datetimeFigureOut">
              <a:rPr lang="fr-FR" smtClean="0"/>
              <a:t>11/06/2025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5D47-CD4A-41CF-A433-9285A07C4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427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3825-5B7F-4A3E-9801-F9F5E2C660FC}" type="datetimeFigureOut">
              <a:rPr lang="fr-FR" smtClean="0"/>
              <a:t>11/06/2025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5D47-CD4A-41CF-A433-9285A07C4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68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B3825-5B7F-4A3E-9801-F9F5E2C660FC}" type="datetimeFigureOut">
              <a:rPr lang="fr-FR" smtClean="0"/>
              <a:t>11/06/2025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15D47-CD4A-41CF-A433-9285A07C41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69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966425"/>
            <a:ext cx="9144000" cy="2387600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Bahnschrift SemiBold SemiConden" panose="020B0502040204020203" pitchFamily="34" charset="0"/>
              </a:rPr>
              <a:t>ACCOMPAGNEMENT THERAPEUTIQUE</a:t>
            </a:r>
            <a:br>
              <a:rPr lang="fr-FR" sz="4000" dirty="0">
                <a:latin typeface="Bahnschrift SemiBold SemiConden" panose="020B0502040204020203" pitchFamily="34" charset="0"/>
              </a:rPr>
            </a:br>
            <a:r>
              <a:rPr lang="fr-FR" sz="4000" dirty="0">
                <a:latin typeface="Bahnschrift SemiBold SemiConden" panose="020B0502040204020203" pitchFamily="34" charset="0"/>
              </a:rPr>
              <a:t> </a:t>
            </a:r>
            <a:r>
              <a:rPr lang="fr-FR" sz="3600" dirty="0">
                <a:latin typeface="Bahnschrift SemiBold SemiConden" panose="020B0502040204020203" pitchFamily="34" charset="0"/>
              </a:rPr>
              <a:t>La télésurveillance de l’insuffisance cardiaque</a:t>
            </a:r>
            <a:endParaRPr lang="en-US" sz="3600" dirty="0">
              <a:latin typeface="Bahnschrift SemiBold SemiConden" panose="020B0502040204020203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688649"/>
            <a:ext cx="9144000" cy="1350108"/>
          </a:xfrm>
        </p:spPr>
        <p:txBody>
          <a:bodyPr/>
          <a:lstStyle/>
          <a:p>
            <a:r>
              <a:rPr lang="en-US" dirty="0"/>
              <a:t>Charlotte Dubois IPA / </a:t>
            </a:r>
            <a:r>
              <a:rPr lang="en-US" dirty="0" err="1"/>
              <a:t>Aurélie</a:t>
            </a:r>
            <a:r>
              <a:rPr lang="en-US" dirty="0"/>
              <a:t> </a:t>
            </a:r>
            <a:r>
              <a:rPr lang="en-US" dirty="0" err="1"/>
              <a:t>Chamouleau</a:t>
            </a:r>
            <a:r>
              <a:rPr lang="en-US" dirty="0"/>
              <a:t> IDE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Centre de 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télésurveillance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des maladies 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chroniques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et 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objets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connectés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du CHU de Bordeaux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4242"/>
            <a:ext cx="6629400" cy="24860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62" y="5881654"/>
            <a:ext cx="816799" cy="81679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2513" y="5958429"/>
            <a:ext cx="1494100" cy="74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3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Organisation de l’accompagnement thérapeutique</a:t>
            </a:r>
            <a:endParaRPr lang="fr-FR" sz="3200" dirty="0">
              <a:latin typeface="+mn-lt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127430"/>
              </p:ext>
            </p:extLst>
          </p:nvPr>
        </p:nvGraphicFramePr>
        <p:xfrm>
          <a:off x="838200" y="1673226"/>
          <a:ext cx="10785764" cy="384048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5392882">
                  <a:extLst>
                    <a:ext uri="{9D8B030D-6E8A-4147-A177-3AD203B41FA5}">
                      <a16:colId xmlns:a16="http://schemas.microsoft.com/office/drawing/2014/main" xmlns="" val="4226051212"/>
                    </a:ext>
                  </a:extLst>
                </a:gridCol>
                <a:gridCol w="5392882">
                  <a:extLst>
                    <a:ext uri="{9D8B030D-6E8A-4147-A177-3AD203B41FA5}">
                      <a16:colId xmlns:a16="http://schemas.microsoft.com/office/drawing/2014/main" xmlns="" val="2206766104"/>
                    </a:ext>
                  </a:extLst>
                </a:gridCol>
              </a:tblGrid>
              <a:tr h="405274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AVANTAGES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INCONVENIENTS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9703753"/>
                  </a:ext>
                </a:extLst>
              </a:tr>
              <a:tr h="2498263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fr-FR" sz="24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400" baseline="0" dirty="0"/>
                        <a:t>Assurer </a:t>
                      </a:r>
                      <a:r>
                        <a:rPr lang="fr-FR" sz="2400" b="1" baseline="0" dirty="0"/>
                        <a:t>l’accessibilité pour tous </a:t>
                      </a:r>
                      <a:r>
                        <a:rPr lang="fr-FR" sz="2400" baseline="0" dirty="0"/>
                        <a:t>à la formation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400" baseline="0" dirty="0"/>
                        <a:t>Ne nécessite </a:t>
                      </a:r>
                      <a:r>
                        <a:rPr lang="fr-FR" sz="2400" b="1" baseline="0" dirty="0"/>
                        <a:t>pas de déplacement</a:t>
                      </a:r>
                      <a:r>
                        <a:rPr lang="fr-FR" sz="2400" baseline="0" dirty="0"/>
                        <a:t>, moins de fatigue pour le patient, coûts associés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400" b="1" baseline="0" dirty="0"/>
                        <a:t>Flexibilité </a:t>
                      </a:r>
                      <a:r>
                        <a:rPr lang="fr-FR" sz="2400" baseline="0" dirty="0"/>
                        <a:t>des accompagnements thérapeutiques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fr-FR" sz="24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400" dirty="0"/>
                        <a:t>Patient n’ayant pas de connexion internet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2400" dirty="0"/>
                        <a:t>Evaluation de l’accompagnement</a:t>
                      </a:r>
                      <a:r>
                        <a:rPr lang="fr-FR" sz="2400" baseline="0" dirty="0"/>
                        <a:t> thérapeutique 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8740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90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6551DC2-1A41-5C42-063E-2585DDC1E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4" y="1000124"/>
            <a:ext cx="10515600" cy="5553075"/>
          </a:xfrm>
        </p:spPr>
        <p:txBody>
          <a:bodyPr>
            <a:normAutofit/>
          </a:bodyPr>
          <a:lstStyle/>
          <a:p>
            <a:endParaRPr lang="fr-FR" sz="2400" dirty="0"/>
          </a:p>
          <a:p>
            <a:r>
              <a:rPr lang="fr-FR" sz="2000" u="sng" dirty="0">
                <a:solidFill>
                  <a:schemeClr val="accent1">
                    <a:lumMod val="50000"/>
                  </a:schemeClr>
                </a:solidFill>
              </a:rPr>
              <a:t>Thématiques couvertes 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fr-FR" sz="1900" dirty="0"/>
              <a:t>Insuffisance cardiaque, 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fr-FR" sz="1900" dirty="0"/>
              <a:t>Traitement médicamenteux de l’IC, 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fr-FR" sz="1900" dirty="0"/>
              <a:t>Traitement non médicamenteux, 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fr-FR" sz="1900" dirty="0"/>
              <a:t>Défibrillateurs cardiaques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fr-FR" sz="1900" dirty="0"/>
              <a:t>Les démarches administratives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000" u="sng" dirty="0">
                <a:solidFill>
                  <a:schemeClr val="accent1">
                    <a:lumMod val="50000"/>
                  </a:schemeClr>
                </a:solidFill>
              </a:rPr>
              <a:t>Spécificités selon le profil patient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fr-FR" sz="1900" dirty="0"/>
              <a:t>Possibilité de </a:t>
            </a:r>
            <a:r>
              <a:rPr lang="fr-FR" sz="1900" b="1" dirty="0"/>
              <a:t>proposer un HDJ réadaptation </a:t>
            </a:r>
            <a:r>
              <a:rPr lang="fr-FR" sz="1900" dirty="0"/>
              <a:t>aux patients en capacité de se déplacer au CHU et ne vivant pas trop loin du CHU. </a:t>
            </a:r>
          </a:p>
          <a:p>
            <a:pPr lvl="1">
              <a:lnSpc>
                <a:spcPct val="110000"/>
              </a:lnSpc>
              <a:buFontTx/>
              <a:buChar char="-"/>
            </a:pPr>
            <a:r>
              <a:rPr lang="fr-FR" sz="1900" b="1" dirty="0"/>
              <a:t>Réflexion autour d’un HDJ IC à la journée</a:t>
            </a:r>
            <a:r>
              <a:rPr lang="fr-FR" sz="1900" dirty="0"/>
              <a:t> pour les patients vivant loin du CHU et n’ayant pas de possibilité de se connecter à l’ETP en distanciel.</a:t>
            </a:r>
          </a:p>
          <a:p>
            <a:endParaRPr lang="fr-FR" sz="2400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xmlns="" id="{6C12837C-55DF-2AFC-B180-EA2AEAA75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Présentation du support d’accompagnement thérapeutique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1B17CC01-422C-C52C-AE60-10A6C6DF16A7}"/>
              </a:ext>
            </a:extLst>
          </p:cNvPr>
          <p:cNvSpPr txBox="1"/>
          <p:nvPr/>
        </p:nvSpPr>
        <p:spPr>
          <a:xfrm>
            <a:off x="6614810" y="1749139"/>
            <a:ext cx="7198168" cy="1940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228600">
              <a:lnSpc>
                <a:spcPct val="110000"/>
              </a:lnSpc>
              <a:spcBef>
                <a:spcPts val="500"/>
              </a:spcBef>
              <a:buFontTx/>
              <a:buChar char="-"/>
            </a:pPr>
            <a:r>
              <a:rPr lang="fr-FR" sz="1900" dirty="0"/>
              <a:t>Télésurveillance </a:t>
            </a:r>
          </a:p>
          <a:p>
            <a:pPr marL="685800" lvl="1" indent="-228600">
              <a:lnSpc>
                <a:spcPct val="110000"/>
              </a:lnSpc>
              <a:spcBef>
                <a:spcPts val="500"/>
              </a:spcBef>
              <a:buFontTx/>
              <a:buChar char="-"/>
            </a:pPr>
            <a:r>
              <a:rPr lang="fr-FR" sz="1900" dirty="0"/>
              <a:t>Réadaptation cardiovasculaire </a:t>
            </a:r>
          </a:p>
          <a:p>
            <a:pPr marL="685800" lvl="1" indent="-228600">
              <a:lnSpc>
                <a:spcPct val="110000"/>
              </a:lnSpc>
              <a:spcBef>
                <a:spcPts val="500"/>
              </a:spcBef>
              <a:buFontTx/>
              <a:buChar char="-"/>
            </a:pPr>
            <a:r>
              <a:rPr lang="fr-FR" sz="1900" dirty="0"/>
              <a:t>Cœur et diététique </a:t>
            </a:r>
          </a:p>
          <a:p>
            <a:pPr marL="685800" lvl="1" indent="-228600">
              <a:lnSpc>
                <a:spcPct val="110000"/>
              </a:lnSpc>
              <a:spcBef>
                <a:spcPts val="500"/>
              </a:spcBef>
              <a:buFontTx/>
              <a:buChar char="-"/>
            </a:pPr>
            <a:r>
              <a:rPr lang="fr-FR" sz="1900" dirty="0"/>
              <a:t>Loisirs/Sport/Intimité</a:t>
            </a:r>
          </a:p>
          <a:p>
            <a:pPr marL="685800" lvl="1" indent="-228600">
              <a:lnSpc>
                <a:spcPct val="110000"/>
              </a:lnSpc>
              <a:spcBef>
                <a:spcPts val="500"/>
              </a:spcBef>
              <a:buFontTx/>
              <a:buChar char="-"/>
            </a:pPr>
            <a:r>
              <a:rPr lang="fr-FR" sz="1900" dirty="0"/>
              <a:t>Gestes qui sauvent (+vidéos </a:t>
            </a:r>
            <a:r>
              <a:rPr lang="fr-FR" sz="1900" dirty="0" err="1"/>
              <a:t>Hemorr</a:t>
            </a:r>
            <a:r>
              <a:rPr lang="fr-FR" sz="1900" dirty="0"/>
              <a:t>/PLS/ACR)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E09C7A91-D137-0B97-2804-6D99F1A0567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9016" y="2010171"/>
            <a:ext cx="1301188" cy="103310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4780E42B-6F2B-6E73-2A01-D2420595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1922" y="5080289"/>
            <a:ext cx="915376" cy="92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3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3394" y="385010"/>
            <a:ext cx="10077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>
                <a:solidFill>
                  <a:schemeClr val="accent1">
                    <a:lumMod val="50000"/>
                  </a:schemeClr>
                </a:solidFill>
              </a:rPr>
              <a:t>Présentation du support d’accompagnement thérapeutique</a:t>
            </a:r>
          </a:p>
          <a:p>
            <a:endParaRPr lang="fr-FR" sz="3200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Exemples cours 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</a:rPr>
              <a:t>visio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</a:rPr>
              <a:t>: « Télésurveillance de votre PM / DEF:</a:t>
            </a:r>
            <a:endParaRPr lang="fr-FR" sz="20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D872BFF5-D86B-4820-9A51-0D7AD2080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264" y="1770005"/>
            <a:ext cx="7655668" cy="465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6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94" y="352145"/>
            <a:ext cx="10297036" cy="85961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1A984B2-8B89-4431-B245-3758728CA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94" y="1887166"/>
            <a:ext cx="5267120" cy="451881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6E38428-0A54-40B6-9B5A-2B564D515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8287" y="1887165"/>
            <a:ext cx="5156265" cy="454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0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8D5BF85B-C83F-4932-839A-B41EA2839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94" y="352145"/>
            <a:ext cx="10297036" cy="85961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94A9D7C5-6F08-435F-8BF8-006E6705C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876" y="1468877"/>
            <a:ext cx="8414425" cy="493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9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93019" y="1453413"/>
            <a:ext cx="58617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chemeClr val="accent1">
                    <a:lumMod val="50000"/>
                  </a:schemeClr>
                </a:solidFill>
              </a:rPr>
              <a:t>Merci de votre attention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669" y="2222854"/>
            <a:ext cx="4041998" cy="26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3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5364" y="3765096"/>
            <a:ext cx="10755086" cy="3444650"/>
          </a:xfrm>
        </p:spPr>
        <p:txBody>
          <a:bodyPr>
            <a:normAutofit/>
          </a:bodyPr>
          <a:lstStyle/>
          <a:p>
            <a:r>
              <a:rPr lang="fr-FR" sz="3200" dirty="0"/>
              <a:t>Historique du démarrage</a:t>
            </a:r>
          </a:p>
          <a:p>
            <a:r>
              <a:rPr lang="fr-FR" sz="3200" dirty="0"/>
              <a:t>Organisation de l’accompagnement thérapeutique </a:t>
            </a:r>
          </a:p>
          <a:p>
            <a:r>
              <a:rPr lang="fr-FR" sz="3200" dirty="0"/>
              <a:t>Présentation du support d’accompagnement thérapeutique </a:t>
            </a:r>
          </a:p>
        </p:txBody>
      </p:sp>
      <p:pic>
        <p:nvPicPr>
          <p:cNvPr id="4" name="Image 3" descr="Offre accompagnement essentiel | WEDOGOO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432" y="0"/>
            <a:ext cx="5763568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6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666749" y="1690688"/>
            <a:ext cx="1099933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Majorité d’inclusion durant le covid </a:t>
            </a:r>
            <a:r>
              <a:rPr lang="fr-FR" sz="2000" dirty="0">
                <a:sym typeface="Wingdings" panose="05000000000000000000" pitchFamily="2" charset="2"/>
              </a:rPr>
              <a:t> P</a:t>
            </a:r>
            <a:r>
              <a:rPr lang="fr-FR" sz="2000" dirty="0"/>
              <a:t>ermettre </a:t>
            </a:r>
            <a:r>
              <a:rPr lang="fr-FR" sz="2000" b="1" dirty="0">
                <a:solidFill>
                  <a:srgbClr val="1F4E79"/>
                </a:solidFill>
              </a:rPr>
              <a:t>la poursuite de la surveillance des patients fragiles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1F4E79"/>
              </a:solidFill>
            </a:endParaRPr>
          </a:p>
          <a:p>
            <a:endParaRPr lang="fr-FR" sz="2000" b="1" dirty="0">
              <a:solidFill>
                <a:srgbClr val="1F4E79"/>
              </a:solidFill>
            </a:endParaRPr>
          </a:p>
          <a:p>
            <a:endParaRPr lang="fr-FR" sz="2000" b="1" dirty="0">
              <a:solidFill>
                <a:srgbClr val="1F4E79"/>
              </a:solidFill>
            </a:endParaRPr>
          </a:p>
          <a:p>
            <a:endParaRPr lang="fr-FR" sz="2000" b="1" dirty="0">
              <a:solidFill>
                <a:srgbClr val="1F4E79"/>
              </a:solidFill>
            </a:endParaRPr>
          </a:p>
          <a:p>
            <a:endParaRPr lang="fr-FR" sz="2000" b="1" dirty="0">
              <a:solidFill>
                <a:srgbClr val="1F4E79"/>
              </a:solidFill>
            </a:endParaRPr>
          </a:p>
          <a:p>
            <a:r>
              <a:rPr lang="fr-FR" sz="2000" b="1" dirty="0">
                <a:solidFill>
                  <a:srgbClr val="1F4E79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Problème démographique (accessibilité, distance …) </a:t>
            </a:r>
            <a:r>
              <a:rPr lang="fr-FR" sz="2000" dirty="0">
                <a:sym typeface="Wingdings" panose="05000000000000000000" pitchFamily="2" charset="2"/>
              </a:rPr>
              <a:t> </a:t>
            </a:r>
            <a:r>
              <a:rPr lang="fr-FR" sz="2000" b="1" dirty="0">
                <a:solidFill>
                  <a:srgbClr val="1F4E79"/>
                </a:solidFill>
                <a:sym typeface="Wingdings" panose="05000000000000000000" pitchFamily="2" charset="2"/>
              </a:rPr>
              <a:t>Favoriser la continuité de l’accessibilité à l’information et au suivi des patients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Actuellement nous suivons 342 patients insuffisants cardiaques.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Historique du démarrage – Pourquoi la formation </a:t>
            </a:r>
            <a:r>
              <a:rPr lang="fr-FR" sz="3200" u="sng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visio</a:t>
            </a:r>
            <a:r>
              <a:rPr lang="fr-FR" sz="3200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?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526" y="2184935"/>
            <a:ext cx="5567184" cy="279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0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Organisation de l’accompagnement thérapeutique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36970" y="1488332"/>
            <a:ext cx="9816830" cy="4901829"/>
          </a:xfrm>
        </p:spPr>
        <p:txBody>
          <a:bodyPr>
            <a:normAutofit lnSpcReduction="10000"/>
          </a:bodyPr>
          <a:lstStyle/>
          <a:p>
            <a:r>
              <a:rPr lang="fr-FR" sz="2200" u="sng" dirty="0">
                <a:solidFill>
                  <a:schemeClr val="accent1">
                    <a:lumMod val="50000"/>
                  </a:schemeClr>
                </a:solidFill>
              </a:rPr>
              <a:t>La structure :</a:t>
            </a:r>
            <a:r>
              <a:rPr lang="fr-FR" sz="2200" dirty="0"/>
              <a:t> Equipe médicale impliquée </a:t>
            </a:r>
          </a:p>
          <a:p>
            <a:pPr marL="0" indent="0">
              <a:spcBef>
                <a:spcPts val="0"/>
              </a:spcBef>
              <a:buNone/>
            </a:pPr>
            <a:endParaRPr lang="fr-FR" sz="2000" dirty="0"/>
          </a:p>
          <a:p>
            <a:pPr lvl="1">
              <a:buFontTx/>
              <a:buChar char="-"/>
            </a:pPr>
            <a:r>
              <a:rPr lang="fr-FR" sz="2000" dirty="0"/>
              <a:t>Cardiologue du service </a:t>
            </a:r>
          </a:p>
          <a:p>
            <a:pPr lvl="1">
              <a:buFontTx/>
              <a:buChar char="-"/>
            </a:pPr>
            <a:r>
              <a:rPr lang="fr-FR" sz="2000" dirty="0"/>
              <a:t>Charlotte IPA, Sylvie IDE, Aurélie IDE (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Centre de télésurveillance)</a:t>
            </a:r>
            <a:endParaRPr lang="fr-FR" sz="2000" dirty="0"/>
          </a:p>
          <a:p>
            <a:pPr lvl="1">
              <a:buFontTx/>
              <a:buChar char="-"/>
            </a:pPr>
            <a:r>
              <a:rPr lang="fr-FR" sz="2000" dirty="0"/>
              <a:t>IDE HDJ</a:t>
            </a:r>
            <a:endParaRPr lang="fr-FR" sz="2000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fr-FR" sz="2000" dirty="0"/>
          </a:p>
          <a:p>
            <a:r>
              <a:rPr lang="fr-FR" sz="2200" u="sng" dirty="0">
                <a:solidFill>
                  <a:schemeClr val="accent1">
                    <a:lumMod val="50000"/>
                  </a:schemeClr>
                </a:solidFill>
              </a:rPr>
              <a:t>A l’inclusion :</a:t>
            </a:r>
          </a:p>
          <a:p>
            <a:endParaRPr lang="fr-FR" sz="2200" u="sng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Tx/>
              <a:buChar char="-"/>
            </a:pPr>
            <a:r>
              <a:rPr lang="fr-FR" sz="2000" dirty="0"/>
              <a:t>Présentation en face à face (hospitalisation, Cs cardio ou Cs IPA)</a:t>
            </a:r>
          </a:p>
          <a:p>
            <a:pPr lvl="1">
              <a:buFontTx/>
              <a:buChar char="-"/>
            </a:pPr>
            <a:r>
              <a:rPr lang="fr-FR" sz="2000" dirty="0"/>
              <a:t>Distribution d’une plaquette d’information</a:t>
            </a:r>
          </a:p>
          <a:p>
            <a:pPr marL="457200" lvl="1" indent="0">
              <a:buNone/>
            </a:pPr>
            <a:endParaRPr lang="fr-FR" sz="2000" dirty="0">
              <a:solidFill>
                <a:srgbClr val="730102"/>
              </a:solidFill>
            </a:endParaRPr>
          </a:p>
          <a:p>
            <a:pPr marL="0" indent="0">
              <a:buNone/>
            </a:pPr>
            <a:endParaRPr lang="fr-FR" sz="2000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sz="2000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sz="2000" dirty="0"/>
              <a:t>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FC754D2D-99A2-074C-CBD8-34AB98DDBD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8586" y="4794537"/>
            <a:ext cx="859227" cy="85616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8DB85569-1864-FF4A-E671-B3AFD50F545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586" y="1773382"/>
            <a:ext cx="836487" cy="85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9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xmlns="" id="{9F780226-B462-4A7C-B07B-7608A1753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Organisation de l’accompagnement thérapeutique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xmlns="" id="{AC3420C1-81B0-49D2-A280-D612AB3FA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430" y="1264596"/>
            <a:ext cx="7791855" cy="4912367"/>
          </a:xfrm>
        </p:spPr>
      </p:pic>
    </p:spTree>
    <p:extLst>
      <p:ext uri="{BB962C8B-B14F-4D97-AF65-F5344CB8AC3E}">
        <p14:creationId xmlns:p14="http://schemas.microsoft.com/office/powerpoint/2010/main" val="341686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xmlns="" id="{6826CC74-564A-4CC8-A6B4-6F4D467D1D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90" y="1138136"/>
            <a:ext cx="9036997" cy="5038827"/>
          </a:xfr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xmlns="" id="{C451B32E-5F35-4E17-AF48-D418E2616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Organisation de l’accompagnement thérapeutique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255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xmlns="" id="{B3B340EE-597B-4064-845D-43CF7343D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5413"/>
            <a:ext cx="10515600" cy="501710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sz="2000" dirty="0"/>
          </a:p>
          <a:p>
            <a:r>
              <a:rPr lang="fr-FR" sz="2200" u="sng" dirty="0">
                <a:solidFill>
                  <a:schemeClr val="accent1">
                    <a:lumMod val="50000"/>
                  </a:schemeClr>
                </a:solidFill>
              </a:rPr>
              <a:t>Organisation de l’accompagnement thérapeutique : Plateforme de formation                 </a:t>
            </a:r>
            <a:r>
              <a:rPr lang="fr-FR" sz="2200" b="1" dirty="0" err="1">
                <a:solidFill>
                  <a:srgbClr val="730102"/>
                </a:solidFill>
              </a:rPr>
              <a:t>Mtoncoeur</a:t>
            </a:r>
            <a:r>
              <a:rPr lang="fr-FR" sz="2000" b="1" dirty="0">
                <a:solidFill>
                  <a:srgbClr val="730102"/>
                </a:solidFill>
              </a:rPr>
              <a:t>.</a:t>
            </a:r>
          </a:p>
          <a:p>
            <a:pPr marL="0" indent="0">
              <a:buNone/>
            </a:pPr>
            <a:endParaRPr lang="fr-FR" sz="2000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sz="2000" u="sng" dirty="0">
              <a:solidFill>
                <a:schemeClr val="accent1">
                  <a:lumMod val="50000"/>
                </a:schemeClr>
              </a:solidFill>
            </a:endParaRPr>
          </a:p>
          <a:p>
            <a:pPr lvl="1" algn="just">
              <a:buFontTx/>
              <a:buChar char="-"/>
            </a:pPr>
            <a:r>
              <a:rPr lang="fr-FR" sz="2000" dirty="0"/>
              <a:t>Environ </a:t>
            </a:r>
            <a:r>
              <a:rPr lang="fr-FR" sz="2000" b="1" dirty="0"/>
              <a:t>1</a:t>
            </a:r>
            <a:r>
              <a:rPr lang="fr-FR" sz="2000" dirty="0"/>
              <a:t> </a:t>
            </a:r>
            <a:r>
              <a:rPr lang="fr-FR" sz="2000" b="1" dirty="0"/>
              <a:t>jeudi sur 2 après-midi,</a:t>
            </a:r>
            <a:r>
              <a:rPr lang="fr-FR" sz="2000" dirty="0"/>
              <a:t> hors période de vacances scolaires. </a:t>
            </a:r>
          </a:p>
          <a:p>
            <a:pPr lvl="1" algn="just">
              <a:buFontTx/>
              <a:buChar char="-"/>
            </a:pPr>
            <a:r>
              <a:rPr lang="fr-FR" sz="2000" dirty="0"/>
              <a:t>Envoi par mail aux patients d’un lien de </a:t>
            </a:r>
            <a:r>
              <a:rPr lang="fr-FR" sz="2000" b="1" dirty="0"/>
              <a:t>connexion zoom</a:t>
            </a:r>
            <a:r>
              <a:rPr lang="fr-FR" sz="2000" dirty="0"/>
              <a:t> transmis par notre plateforme de formation crée pour les patients insuffisants cardiaques. </a:t>
            </a:r>
            <a:endParaRPr lang="fr-FR" sz="2000" b="1" dirty="0">
              <a:solidFill>
                <a:srgbClr val="730102"/>
              </a:solidFill>
            </a:endParaRPr>
          </a:p>
          <a:p>
            <a:pPr lvl="1" algn="just">
              <a:buFontTx/>
              <a:buChar char="-"/>
            </a:pPr>
            <a:r>
              <a:rPr lang="fr-FR" sz="2000" dirty="0"/>
              <a:t>De 14h00 à 15h30, </a:t>
            </a:r>
          </a:p>
          <a:p>
            <a:pPr lvl="1" algn="just">
              <a:buFontTx/>
              <a:buChar char="-"/>
            </a:pPr>
            <a:r>
              <a:rPr lang="fr-FR" sz="2000" b="1" dirty="0"/>
              <a:t>Trois présentations </a:t>
            </a:r>
            <a:r>
              <a:rPr lang="fr-FR" sz="2000" dirty="0"/>
              <a:t>sont proposées aux patients. Chaque présentation dure </a:t>
            </a:r>
            <a:r>
              <a:rPr lang="fr-FR" sz="2000" b="1" dirty="0"/>
              <a:t>30 minutes et aborde une thématique </a:t>
            </a:r>
            <a:r>
              <a:rPr lang="fr-FR" sz="2000" dirty="0"/>
              <a:t>(20 minutes de présentation et 10 minutes d’échange)</a:t>
            </a:r>
          </a:p>
          <a:p>
            <a:pPr lvl="1" algn="just">
              <a:buFontTx/>
              <a:buChar char="-"/>
            </a:pPr>
            <a:r>
              <a:rPr lang="fr-FR" sz="2000" dirty="0"/>
              <a:t>Les patients disposent du programme de l’après-midi à l’avance</a:t>
            </a:r>
          </a:p>
          <a:p>
            <a:pPr marL="0" indent="0">
              <a:buNone/>
            </a:pPr>
            <a:r>
              <a:rPr lang="fr-FR" sz="2000" dirty="0"/>
              <a:t> 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xmlns="" id="{8E68CED0-F8B6-4E6D-AB5B-CCD3855A4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Organisation de l’accompagnement thérapeutique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691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590" y="1892882"/>
            <a:ext cx="5655375" cy="3072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1B958E92-1FE3-40B2-8D77-5D28D4A8D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03" y="1365157"/>
            <a:ext cx="3813243" cy="412768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E0921A71-4EF6-448C-A8F8-83AA2E6D3B6A}"/>
              </a:ext>
            </a:extLst>
          </p:cNvPr>
          <p:cNvSpPr txBox="1"/>
          <p:nvPr/>
        </p:nvSpPr>
        <p:spPr>
          <a:xfrm>
            <a:off x="2182183" y="214009"/>
            <a:ext cx="109793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Organisation de l’accompagnement thérapeutique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02709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u="sng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Organisation de l’accompagnement thérapeutique</a:t>
            </a:r>
            <a:endParaRPr lang="fr-FR" sz="3200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16182" y="705215"/>
            <a:ext cx="9751868" cy="59578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sz="2000" u="sng" dirty="0">
                <a:solidFill>
                  <a:schemeClr val="accent1">
                    <a:lumMod val="50000"/>
                  </a:schemeClr>
                </a:solidFill>
              </a:rPr>
              <a:t>Mise en place de l’organisation </a:t>
            </a:r>
          </a:p>
          <a:p>
            <a:pPr marL="0" indent="0">
              <a:buNone/>
            </a:pPr>
            <a:r>
              <a:rPr lang="fr-FR" sz="2000" b="1" dirty="0"/>
              <a:t>12 cours </a:t>
            </a:r>
          </a:p>
          <a:p>
            <a:pPr lvl="1">
              <a:buFontTx/>
              <a:buChar char="-"/>
            </a:pPr>
            <a:r>
              <a:rPr lang="fr-FR" sz="2000" dirty="0"/>
              <a:t>Présentations faites par </a:t>
            </a:r>
            <a:r>
              <a:rPr lang="fr-FR" sz="2000" b="1" dirty="0"/>
              <a:t>l’infirmière</a:t>
            </a:r>
            <a:r>
              <a:rPr lang="fr-FR" sz="2000" dirty="0"/>
              <a:t> </a:t>
            </a:r>
          </a:p>
          <a:p>
            <a:pPr lvl="1">
              <a:buFontTx/>
              <a:buChar char="-"/>
            </a:pPr>
            <a:r>
              <a:rPr lang="fr-FR" sz="2000" dirty="0"/>
              <a:t>Réponses aux questions par </a:t>
            </a:r>
            <a:r>
              <a:rPr lang="fr-FR" sz="2000" b="1" dirty="0"/>
              <a:t>IDE</a:t>
            </a:r>
            <a:r>
              <a:rPr lang="fr-FR" sz="2000" dirty="0"/>
              <a:t> OU </a:t>
            </a:r>
            <a:r>
              <a:rPr lang="fr-FR" sz="2000" b="1" dirty="0"/>
              <a:t>médecin cardiologue </a:t>
            </a:r>
          </a:p>
          <a:p>
            <a:pPr marL="0" indent="0">
              <a:buNone/>
            </a:pPr>
            <a:r>
              <a:rPr lang="fr-FR" sz="2000" b="1" dirty="0"/>
              <a:t>Fichier de suivi, traçabilité </a:t>
            </a:r>
            <a:r>
              <a:rPr lang="fr-FR" sz="2000" dirty="0"/>
              <a:t>des patients (Registre Excel + dossier médical patient)</a:t>
            </a:r>
          </a:p>
          <a:p>
            <a:pPr marL="0" indent="0">
              <a:buNone/>
            </a:pPr>
            <a:r>
              <a:rPr lang="fr-FR" sz="2000" dirty="0"/>
              <a:t>≈ 30-40 connectés par session </a:t>
            </a:r>
          </a:p>
          <a:p>
            <a:pPr marL="0" indent="0">
              <a:buNone/>
            </a:pPr>
            <a:endParaRPr lang="fr-FR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43591"/>
            <a:ext cx="8252298" cy="143400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D1A50AD-313D-66DD-611A-22C6B0681C2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814511"/>
            <a:ext cx="1348456" cy="117893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701F9B63-DDFC-419C-B0C6-16FCF86BC8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0324" y="4747098"/>
            <a:ext cx="5457726" cy="176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4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440</Words>
  <Application>Microsoft Office PowerPoint</Application>
  <PresentationFormat>Personnalisé</PresentationFormat>
  <Paragraphs>95</Paragraphs>
  <Slides>15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ACCOMPAGNEMENT THERAPEUTIQUE  La télésurveillance de l’insuffisance cardiaque</vt:lpstr>
      <vt:lpstr>Présentation PowerPoint</vt:lpstr>
      <vt:lpstr>Historique du démarrage – Pourquoi la formation visio ? </vt:lpstr>
      <vt:lpstr>Organisation de l’accompagnement thérapeutique  </vt:lpstr>
      <vt:lpstr>Organisation de l’accompagnement thérapeutique  </vt:lpstr>
      <vt:lpstr>Organisation de l’accompagnement thérapeutique  </vt:lpstr>
      <vt:lpstr>Organisation de l’accompagnement thérapeutique  </vt:lpstr>
      <vt:lpstr>Présentation PowerPoint</vt:lpstr>
      <vt:lpstr>Organisation de l’accompagnement thérapeutique</vt:lpstr>
      <vt:lpstr>Organisation de l’accompagnement thérapeutique</vt:lpstr>
      <vt:lpstr>Présentation du support d’accompagnement thérapeutique</vt:lpstr>
      <vt:lpstr>Présentation PowerPoint</vt:lpstr>
      <vt:lpstr>Présentation PowerPoint</vt:lpstr>
      <vt:lpstr>Présentation PowerPoint</vt:lpstr>
      <vt:lpstr>Présentation PowerPoint</vt:lpstr>
    </vt:vector>
  </TitlesOfParts>
  <Company>CHU de Bordeaux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Télésurveillance de l’insuffisance cardiaque</dc:title>
  <dc:creator>DUBOIS Charlotte</dc:creator>
  <cp:lastModifiedBy>CHAMOULEAU Aurelie</cp:lastModifiedBy>
  <cp:revision>52</cp:revision>
  <dcterms:created xsi:type="dcterms:W3CDTF">2024-03-05T11:11:45Z</dcterms:created>
  <dcterms:modified xsi:type="dcterms:W3CDTF">2025-06-11T07:51:47Z</dcterms:modified>
</cp:coreProperties>
</file>