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53"/>
  </p:notesMasterIdLst>
  <p:sldIdLst>
    <p:sldId id="256" r:id="rId2"/>
    <p:sldId id="916" r:id="rId3"/>
    <p:sldId id="2134805385" r:id="rId4"/>
    <p:sldId id="792" r:id="rId5"/>
    <p:sldId id="2134805386" r:id="rId6"/>
    <p:sldId id="923" r:id="rId7"/>
    <p:sldId id="2134805384" r:id="rId8"/>
    <p:sldId id="362" r:id="rId9"/>
    <p:sldId id="365" r:id="rId10"/>
    <p:sldId id="2134805200" r:id="rId11"/>
    <p:sldId id="297" r:id="rId12"/>
    <p:sldId id="2134805201" r:id="rId13"/>
    <p:sldId id="298" r:id="rId14"/>
    <p:sldId id="2134805202" r:id="rId15"/>
    <p:sldId id="376" r:id="rId16"/>
    <p:sldId id="400" r:id="rId17"/>
    <p:sldId id="405" r:id="rId18"/>
    <p:sldId id="2134805203" r:id="rId19"/>
    <p:sldId id="2134805055" r:id="rId20"/>
    <p:sldId id="2134805204" r:id="rId21"/>
    <p:sldId id="1039" r:id="rId22"/>
    <p:sldId id="2134805215" r:id="rId23"/>
    <p:sldId id="2134805210" r:id="rId24"/>
    <p:sldId id="2134805291" r:id="rId25"/>
    <p:sldId id="2134805323" r:id="rId26"/>
    <p:sldId id="346" r:id="rId27"/>
    <p:sldId id="2134805325" r:id="rId28"/>
    <p:sldId id="546" r:id="rId29"/>
    <p:sldId id="13851" r:id="rId30"/>
    <p:sldId id="13835" r:id="rId31"/>
    <p:sldId id="13840" r:id="rId32"/>
    <p:sldId id="2134805163" r:id="rId33"/>
    <p:sldId id="2134805198" r:id="rId34"/>
    <p:sldId id="2134805326" r:id="rId35"/>
    <p:sldId id="2134805327" r:id="rId36"/>
    <p:sldId id="2134805162" r:id="rId37"/>
    <p:sldId id="2134805387" r:id="rId38"/>
    <p:sldId id="591" r:id="rId39"/>
    <p:sldId id="2134805389" r:id="rId40"/>
    <p:sldId id="2134805161" r:id="rId41"/>
    <p:sldId id="2134805361" r:id="rId42"/>
    <p:sldId id="2134805388" r:id="rId43"/>
    <p:sldId id="627" r:id="rId44"/>
    <p:sldId id="625" r:id="rId45"/>
    <p:sldId id="13845" r:id="rId46"/>
    <p:sldId id="2134805166" r:id="rId47"/>
    <p:sldId id="2134805006" r:id="rId48"/>
    <p:sldId id="2134805071" r:id="rId49"/>
    <p:sldId id="2134805008" r:id="rId50"/>
    <p:sldId id="2134805066" r:id="rId51"/>
    <p:sldId id="2134805067" r:id="rId5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çois" initials="F" lastIdx="4" clrIdx="0"/>
  <p:cmAuthor id="2" name="SARAH ZIMNER-RAPUCH" initials="SZ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BF46"/>
    <a:srgbClr val="D0D8E8"/>
    <a:srgbClr val="FF0000"/>
    <a:srgbClr val="EAEDF4"/>
    <a:srgbClr val="FCD94A"/>
    <a:srgbClr val="FFFC0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2765" autoAdjust="0"/>
  </p:normalViewPr>
  <p:slideViewPr>
    <p:cSldViewPr>
      <p:cViewPr varScale="1">
        <p:scale>
          <a:sx n="59" d="100"/>
          <a:sy n="59" d="100"/>
        </p:scale>
        <p:origin x="11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C2E935-D097-4E9A-BE2E-45993224BD18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CA8EE0-B83E-4C8D-B483-64224C0C7C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03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/>
              <a:t>En situation normale, le cortisol a tendance à antagoniser le récepteur aux minéralocorticoides alors qu’en situation de stress oxydatif, il le stimule plutôt.</a:t>
            </a:r>
          </a:p>
        </p:txBody>
      </p:sp>
    </p:spTree>
    <p:extLst>
      <p:ext uri="{BB962C8B-B14F-4D97-AF65-F5344CB8AC3E}">
        <p14:creationId xmlns:p14="http://schemas.microsoft.com/office/powerpoint/2010/main" val="164073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Mutations inactivant SGLT2 conduisent à une glycosurie bénigne sans hypoglycémie </a:t>
            </a:r>
          </a:p>
          <a:p>
            <a:endParaRPr lang="fr-FR" dirty="0"/>
          </a:p>
          <a:p>
            <a:r>
              <a:rPr lang="fr-FR" dirty="0"/>
              <a:t>L’inhibition de réabsorption n’est que partielle d’où un bénéfice sur l’HbA1C assez modeste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CA8EE0-B83E-4C8D-B483-64224C0C7C93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27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641" y="4343149"/>
            <a:ext cx="5486727" cy="443503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1178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 err="1"/>
              <a:t>HFrEF</a:t>
            </a:r>
            <a:r>
              <a:rPr lang="en-GB" sz="900" b="1" dirty="0"/>
              <a:t> mortality remains high despite the introduction of new therapies that improve survival</a:t>
            </a:r>
          </a:p>
          <a:p>
            <a:pPr defTabSz="901178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/>
              <a:t>Chronic heart failure with reduced ejection fraction (</a:t>
            </a:r>
            <a:r>
              <a:rPr lang="en-GB" sz="900" dirty="0" err="1"/>
              <a:t>HFrEF</a:t>
            </a:r>
            <a:r>
              <a:rPr lang="en-GB" sz="900" dirty="0"/>
              <a:t>) survival rates have improved over time with the introduction of new therapies: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/>
              <a:t>In the SOLVD trial, patients with chronic heart failure (HF) and ejection fraction &lt;35% were randomized to receive conventional treatment for HF (~67% digitalis, ~85% diuretics) plus either placebo or enalapril. At a mean follow-up of 41.4 months, patients treated with enalapril experienced a 16% relative risk reduction (RRR) in mortality, compared with placebo.</a:t>
            </a:r>
            <a:r>
              <a:rPr lang="en-GB" sz="900" baseline="30000" dirty="0"/>
              <a:t>1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/>
              <a:t>In the CHARM-Alternative study, patients with chronic HF and ejection fraction ≤40% who were not receiving angiotensin-converting enzyme inhibitors (ACEIs) were randomized to candesartan or placebo. At a median follow-up of 33.7 months, patients treated with candesartan experienced a 17% RRR in mortality, compared with placebo.</a:t>
            </a:r>
            <a:r>
              <a:rPr lang="en-GB" sz="900" baseline="30000" dirty="0"/>
              <a:t>2</a:t>
            </a:r>
            <a:endParaRPr lang="en-GB" sz="9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/>
              <a:t>In the CIBIS-II study, patients with chronic HF and ejection fraction ≤35% were randomized to receive standard HF therapy (~99% diuretic, 96% ACEI, ~52% digoxin) plus either bisoprolol or placebo. At a mean follow-up of 1.3 years, patients treated with bisoprolol experienced a 34% RRR in mortality, compared with placebo.</a:t>
            </a:r>
            <a:r>
              <a:rPr lang="en-GB" sz="900" baseline="30000" dirty="0"/>
              <a:t>3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/>
              <a:t>In the RALES study, patients with severe HF and ejection fraction ≤35% who were being treated with an ACEI, loop diuretic, and in most cases digoxin, were randomized to receive spironolactone or placebo. At a mean follow-up of 24 months, patients treated with spironolactone experienced a 30% RRR in mortality, compared with placebo.</a:t>
            </a:r>
            <a:r>
              <a:rPr lang="en-GB" sz="900" baseline="30000" dirty="0"/>
              <a:t>4</a:t>
            </a:r>
            <a:endParaRPr lang="en-GB" sz="9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900" dirty="0"/>
              <a:t>ACEIs, angiotensin-receptor blockers (ARBs), β-blockers and aldosterone antagonists are effective in reducing cardiovascular mortality in patients with chronic HFrEF.</a:t>
            </a:r>
            <a:r>
              <a:rPr lang="en-GB" sz="900" baseline="30000" dirty="0"/>
              <a:t>1–4 </a:t>
            </a:r>
            <a:r>
              <a:rPr lang="en-GB" sz="900" dirty="0"/>
              <a:t>However, despite the availability of proven treatment options for </a:t>
            </a:r>
            <a:r>
              <a:rPr lang="en-GB" sz="900" dirty="0" err="1"/>
              <a:t>HFrEF</a:t>
            </a:r>
            <a:r>
              <a:rPr lang="en-GB" sz="900" dirty="0"/>
              <a:t>, morbidity and mortality remain high.</a:t>
            </a:r>
            <a:r>
              <a:rPr lang="en-GB" sz="900" baseline="30000" dirty="0"/>
              <a:t>5</a:t>
            </a:r>
            <a:endParaRPr lang="en-GB" sz="900" b="1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GB" sz="800" b="1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" b="1" dirty="0"/>
              <a:t>Abbreviations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" dirty="0"/>
              <a:t>ACEI=angiotensin-converting enzyme inhibitor, ARB=angiotensin-receptor blocker</a:t>
            </a:r>
            <a:r>
              <a:rPr lang="en-US" sz="800" dirty="0"/>
              <a:t>; </a:t>
            </a:r>
            <a:r>
              <a:rPr lang="en-GB" sz="800" dirty="0"/>
              <a:t>CIBIS-II=Cardiac Insufficiency Bisoprolol Study II; CHARM=Candesartan in Heart failure: Assessment of Reduction in Mortality and Morbidity; HF=heart failure; </a:t>
            </a:r>
            <a:r>
              <a:rPr lang="en-GB" sz="800" dirty="0" err="1"/>
              <a:t>HFrEF</a:t>
            </a:r>
            <a:r>
              <a:rPr lang="en-GB" sz="800" dirty="0"/>
              <a:t>=heart failure with reduced ejection fraction; RALES=Randomized Aldactone Evaluation Study</a:t>
            </a:r>
            <a:r>
              <a:rPr lang="en-GB" sz="800" dirty="0">
                <a:solidFill>
                  <a:srgbClr val="000000"/>
                </a:solidFill>
                <a:cs typeface="Arial" pitchFamily="34" charset="0"/>
              </a:rPr>
              <a:t>; </a:t>
            </a:r>
            <a:r>
              <a:rPr lang="en-US" sz="800" dirty="0"/>
              <a:t>RRR=relative risk reduction; SOLVD=</a:t>
            </a:r>
            <a:r>
              <a:rPr lang="en-GB" sz="800" dirty="0"/>
              <a:t>Studies of Left Ventricular Dysfunction</a:t>
            </a:r>
            <a:endParaRPr lang="en-GB" sz="800" b="1" dirty="0"/>
          </a:p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/>
              <a:t>Le </a:t>
            </a:r>
            <a:r>
              <a:rPr lang="en-GB" sz="800" dirty="0" err="1"/>
              <a:t>taux</a:t>
            </a:r>
            <a:r>
              <a:rPr lang="en-GB" sz="800" dirty="0"/>
              <a:t> de </a:t>
            </a:r>
            <a:r>
              <a:rPr lang="en-GB" sz="800" dirty="0" err="1"/>
              <a:t>survie</a:t>
            </a:r>
            <a:r>
              <a:rPr lang="en-GB" sz="800" dirty="0"/>
              <a:t> </a:t>
            </a:r>
            <a:r>
              <a:rPr lang="en-GB" sz="800" dirty="0" err="1"/>
              <a:t>HFrEF</a:t>
            </a:r>
            <a:r>
              <a:rPr lang="en-GB" sz="800" dirty="0"/>
              <a:t> </a:t>
            </a:r>
            <a:r>
              <a:rPr lang="en-GB" sz="800" dirty="0" err="1"/>
              <a:t>s’est</a:t>
            </a:r>
            <a:r>
              <a:rPr lang="en-GB" sz="800" dirty="0"/>
              <a:t> </a:t>
            </a:r>
            <a:r>
              <a:rPr lang="en-GB" sz="800" dirty="0" err="1"/>
              <a:t>amélioré</a:t>
            </a:r>
            <a:r>
              <a:rPr lang="en-GB" sz="800" dirty="0"/>
              <a:t>...</a:t>
            </a:r>
            <a:r>
              <a:rPr lang="en-GB" sz="800" dirty="0">
                <a:solidFill>
                  <a:prstClr val="black"/>
                </a:solidFill>
              </a:rPr>
              <a:t> ... </a:t>
            </a:r>
            <a:r>
              <a:rPr lang="en-GB" sz="800" dirty="0" err="1">
                <a:solidFill>
                  <a:prstClr val="black"/>
                </a:solidFill>
              </a:rPr>
              <a:t>Mais</a:t>
            </a:r>
            <a:r>
              <a:rPr lang="en-GB" sz="800" dirty="0">
                <a:solidFill>
                  <a:prstClr val="black"/>
                </a:solidFill>
              </a:rPr>
              <a:t> la </a:t>
            </a:r>
            <a:r>
              <a:rPr lang="en-GB" sz="800" dirty="0" err="1">
                <a:solidFill>
                  <a:prstClr val="black"/>
                </a:solidFill>
              </a:rPr>
              <a:t>mortalité</a:t>
            </a:r>
            <a:r>
              <a:rPr lang="en-GB" sz="800" dirty="0">
                <a:solidFill>
                  <a:prstClr val="black"/>
                </a:solidFill>
              </a:rPr>
              <a:t> </a:t>
            </a:r>
            <a:r>
              <a:rPr lang="en-GB" sz="800" dirty="0" err="1">
                <a:solidFill>
                  <a:prstClr val="black"/>
                </a:solidFill>
              </a:rPr>
              <a:t>reste</a:t>
            </a:r>
            <a:r>
              <a:rPr lang="en-GB" sz="800" dirty="0">
                <a:solidFill>
                  <a:prstClr val="black"/>
                </a:solidFill>
              </a:rPr>
              <a:t> significative</a:t>
            </a:r>
            <a:r>
              <a:rPr lang="en-GB" sz="800" baseline="30000" dirty="0">
                <a:solidFill>
                  <a:prstClr val="black"/>
                </a:solidFill>
              </a:rPr>
              <a:t>5</a:t>
            </a:r>
          </a:p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GB" sz="800" b="1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sz="800" b="1" dirty="0"/>
              <a:t>References</a:t>
            </a:r>
          </a:p>
          <a:p>
            <a:pPr marL="224708" indent="-224708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solidFill>
                  <a:srgbClr val="000000"/>
                </a:solidFill>
                <a:cs typeface="Arial" pitchFamily="34" charset="0"/>
              </a:rPr>
              <a:t>1. SOLVD Investigators. N Engl J Med 1991;325:293–302; 2. </a:t>
            </a:r>
            <a:r>
              <a:rPr lang="en-US" sz="800" dirty="0"/>
              <a:t>Granger et al. Lancet 2003;362:772–6</a:t>
            </a:r>
          </a:p>
          <a:p>
            <a:pPr marL="224708" indent="-224708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solidFill>
                  <a:srgbClr val="000000"/>
                </a:solidFill>
                <a:cs typeface="Arial" pitchFamily="34" charset="0"/>
              </a:rPr>
              <a:t>3. CIBIS-II Investigators. Lancet 1999;353:9–13; 4. Pitt et al. N Engl J Med 1999;341:709-17</a:t>
            </a:r>
          </a:p>
          <a:p>
            <a:pPr marL="224708" indent="-224708">
              <a:spcBef>
                <a:spcPts val="0"/>
              </a:spcBef>
              <a:spcAft>
                <a:spcPts val="0"/>
              </a:spcAft>
            </a:pPr>
            <a:r>
              <a:rPr lang="en-GB" sz="800" dirty="0">
                <a:cs typeface="Arial" pitchFamily="34" charset="0"/>
              </a:rPr>
              <a:t>5. Roger et al.</a:t>
            </a:r>
            <a:r>
              <a:rPr lang="en-GB" sz="800" i="1" dirty="0">
                <a:cs typeface="Arial" pitchFamily="34" charset="0"/>
              </a:rPr>
              <a:t> </a:t>
            </a:r>
            <a:r>
              <a:rPr lang="en-GB" sz="800" dirty="0">
                <a:cs typeface="Arial" pitchFamily="34" charset="0"/>
              </a:rPr>
              <a:t>JAMA 2004;292:344–50</a:t>
            </a:r>
            <a:endParaRPr lang="en-US" sz="800" b="1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800" b="1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dirty="0"/>
              <a:t>Key communication point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/>
              <a:t>While there have been advances in the treatment of chronic </a:t>
            </a:r>
            <a:r>
              <a:rPr lang="en-US" sz="900" dirty="0" err="1"/>
              <a:t>HFrEF</a:t>
            </a:r>
            <a:r>
              <a:rPr lang="en-US" sz="900" dirty="0"/>
              <a:t>, there is still high morbidity and mortality with current therapies</a:t>
            </a:r>
            <a:endParaRPr lang="en-GB" sz="9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276" y="8684829"/>
            <a:ext cx="2971093" cy="457710"/>
          </a:xfrm>
          <a:prstGeom prst="rect">
            <a:avLst/>
          </a:prstGeom>
        </p:spPr>
        <p:txBody>
          <a:bodyPr lIns="90683" tIns="45342" rIns="90683" bIns="45342"/>
          <a:lstStyle/>
          <a:p>
            <a:pPr>
              <a:defRPr/>
            </a:pPr>
            <a:fld id="{51C694F7-FACA-4804-935A-D919CB9F65D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10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CA8EE0-B83E-4C8D-B483-64224C0C7C93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8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CA8EE0-B83E-4C8D-B483-64224C0C7C93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30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Perte de poids de 10% à 6 mois et réduction HFH débute à partir du 6</a:t>
            </a:r>
            <a:r>
              <a:rPr lang="fr-FR" baseline="30000" dirty="0"/>
              <a:t>e</a:t>
            </a:r>
            <a:r>
              <a:rPr lang="fr-FR" dirty="0"/>
              <a:t> mois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CA889-B700-7D4F-9556-908825AFA4A8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541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34E5F-434F-1A40-BDB4-23C73D33FD9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68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34E5F-434F-1A40-BDB4-23C73D33FD90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74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4AE6-272F-4E6B-8448-553E64C2FD6E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AFD29-A344-4559-9A5A-E348572FF0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9054-C785-43FD-8F2D-07AD9DAC4DAC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F6151-75B3-48F2-A90C-70D08E5BB7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DED3-9353-49AF-802F-18507BECDAB6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07E3E-18AF-4210-9115-7CB50C4BAD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751" y="611179"/>
            <a:ext cx="7993063" cy="501660"/>
          </a:xfrm>
          <a:prstGeom prst="rect">
            <a:avLst/>
          </a:prstGeom>
        </p:spPr>
        <p:txBody>
          <a:bodyPr lIns="91406" tIns="45704" rIns="91406" bIns="45704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443536"/>
      </p:ext>
    </p:extLst>
  </p:cSld>
  <p:clrMapOvr>
    <a:masterClrMapping/>
  </p:clrMapOvr>
  <p:transition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E555D-EC96-4833-97D8-223316555526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D762-257D-476E-9AB1-0BA9728DE1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D6E0-AA24-4F95-93C5-4F78F8E1DF87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25813-1829-4705-A6BC-FCE7F6618B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2DCDF-634F-41C4-8E4E-59EB82A81849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0C575-F15D-4FAD-B65D-0907E0EE8B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83E9-BD53-43E1-ADCE-479E051DE4D1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C376-A7D7-4C24-98B5-CB2C675AD87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6A382-B88E-4CCA-9B09-B4BFB344EEA3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B17C4-94AA-43A3-A033-FB7C999504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71F2-5397-4AF5-B922-857AB95F182B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CC19-8F69-4405-BA34-0C4F9FE9DD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652BF-975B-4D61-9FC6-4B7CFDF34159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C1D5-455A-44E9-B905-1BBB799DEA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00A7A-CB72-46BF-9943-AAB536C173C1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00AD1-FDAE-49EF-B98E-C9D6200766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948444-CC0A-47AA-A39C-0376BA69CE9F}" type="datetimeFigureOut">
              <a:rPr lang="fr-FR"/>
              <a:pPr>
                <a:defRPr/>
              </a:pPr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072E25-9BC7-49C2-8753-E88CE0C5B3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4" r:id="rId2"/>
    <p:sldLayoutId id="2147483793" r:id="rId3"/>
    <p:sldLayoutId id="2147483792" r:id="rId4"/>
    <p:sldLayoutId id="2147483791" r:id="rId5"/>
    <p:sldLayoutId id="2147483790" r:id="rId6"/>
    <p:sldLayoutId id="2147483789" r:id="rId7"/>
    <p:sldLayoutId id="2147483788" r:id="rId8"/>
    <p:sldLayoutId id="2147483787" r:id="rId9"/>
    <p:sldLayoutId id="2147483786" r:id="rId10"/>
    <p:sldLayoutId id="2147483785" r:id="rId11"/>
    <p:sldLayoutId id="21474837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ctrTitle"/>
          </p:nvPr>
        </p:nvSpPr>
        <p:spPr>
          <a:xfrm>
            <a:off x="0" y="2892729"/>
            <a:ext cx="9144000" cy="1583804"/>
          </a:xfrm>
        </p:spPr>
        <p:txBody>
          <a:bodyPr/>
          <a:lstStyle/>
          <a:p>
            <a:pPr eaLnBrk="1" hangingPunct="1"/>
            <a:r>
              <a:rPr lang="fr-FR" sz="4800" b="1" dirty="0"/>
              <a:t>Les TTT de l’IC, pharmacologiques et non pharmacologiques </a:t>
            </a:r>
          </a:p>
        </p:txBody>
      </p:sp>
      <p:sp>
        <p:nvSpPr>
          <p:cNvPr id="14338" name="Sous-titre 2"/>
          <p:cNvSpPr>
            <a:spLocks noGrp="1"/>
          </p:cNvSpPr>
          <p:nvPr>
            <p:ph type="subTitle" idx="1"/>
          </p:nvPr>
        </p:nvSpPr>
        <p:spPr>
          <a:xfrm>
            <a:off x="1371600" y="5090096"/>
            <a:ext cx="6400800" cy="1127125"/>
          </a:xfrm>
        </p:spPr>
        <p:txBody>
          <a:bodyPr/>
          <a:lstStyle/>
          <a:p>
            <a:pPr eaLnBrk="1" hangingPunct="1"/>
            <a:r>
              <a:rPr lang="fr-FR" sz="2800" b="1" dirty="0">
                <a:solidFill>
                  <a:srgbClr val="0070C0"/>
                </a:solidFill>
              </a:rPr>
              <a:t>François Picard – STIC </a:t>
            </a:r>
          </a:p>
          <a:p>
            <a:pPr eaLnBrk="1" hangingPunct="1"/>
            <a:r>
              <a:rPr lang="fr-FR" sz="2800" b="1" dirty="0">
                <a:solidFill>
                  <a:srgbClr val="0070C0"/>
                </a:solidFill>
              </a:rPr>
              <a:t>CHU Bordeaux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60" y="5132388"/>
            <a:ext cx="2519040" cy="11409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18212E-17D5-BA4E-ABCA-0526D409D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2" y="5053614"/>
            <a:ext cx="2339975" cy="12000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CA7D9B-7168-BE4E-B193-4813144D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910" y="116632"/>
            <a:ext cx="4591695" cy="2199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4A8EE9-BC89-5443-967E-58B2098DC80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412" y="171738"/>
            <a:ext cx="3660775" cy="2162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584C6-7757-154D-A360-2388CA53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IEC/ARA2 </a:t>
            </a:r>
          </a:p>
        </p:txBody>
      </p:sp>
      <p:pic>
        <p:nvPicPr>
          <p:cNvPr id="9" name="Espace réservé du contenu 6">
            <a:extLst>
              <a:ext uri="{FF2B5EF4-FFF2-40B4-BE49-F238E27FC236}">
                <a16:creationId xmlns:a16="http://schemas.microsoft.com/office/drawing/2014/main" id="{7B0C0AB3-B2C9-BB43-8BF9-884FF1893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34" y="1600200"/>
            <a:ext cx="4719932" cy="4525963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76C831-7160-E744-A007-9B104CFDFAB4}"/>
              </a:ext>
            </a:extLst>
          </p:cNvPr>
          <p:cNvSpPr txBox="1"/>
          <p:nvPr/>
        </p:nvSpPr>
        <p:spPr>
          <a:xfrm>
            <a:off x="6156176" y="612616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SOLVD</a:t>
            </a:r>
          </a:p>
        </p:txBody>
      </p:sp>
    </p:spTree>
    <p:extLst>
      <p:ext uri="{BB962C8B-B14F-4D97-AF65-F5344CB8AC3E}">
        <p14:creationId xmlns:p14="http://schemas.microsoft.com/office/powerpoint/2010/main" val="638624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0B889-EA40-0E42-956F-343B4703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BB</a:t>
            </a:r>
          </a:p>
        </p:txBody>
      </p:sp>
      <p:pic>
        <p:nvPicPr>
          <p:cNvPr id="6" name="Espace réservé du contenu 5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F785A625-89D0-1548-BC91-ADD66A10C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2155031"/>
            <a:ext cx="4762500" cy="3416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459043-69C8-9E47-B760-66735DD494E6}"/>
              </a:ext>
            </a:extLst>
          </p:cNvPr>
          <p:cNvSpPr txBox="1"/>
          <p:nvPr/>
        </p:nvSpPr>
        <p:spPr>
          <a:xfrm>
            <a:off x="5940152" y="612616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CIBIS II</a:t>
            </a:r>
          </a:p>
        </p:txBody>
      </p:sp>
    </p:spTree>
    <p:extLst>
      <p:ext uri="{BB962C8B-B14F-4D97-AF65-F5344CB8AC3E}">
        <p14:creationId xmlns:p14="http://schemas.microsoft.com/office/powerpoint/2010/main" val="248426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/>
              <a:t>Bénéfice des </a:t>
            </a:r>
            <a:r>
              <a:rPr lang="el-GR" altLang="fr-FR" b="1" dirty="0">
                <a:ea typeface="Arial" charset="0"/>
                <a:cs typeface="Arial" charset="0"/>
              </a:rPr>
              <a:t>β</a:t>
            </a:r>
            <a:r>
              <a:rPr lang="fr-FR" altLang="fr-FR" b="1" dirty="0"/>
              <a:t>-bloquants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964612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Réduction de la FC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Amélioration de l’énergétique myocardique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Réduction des troubles du rythme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Réduction des contraintes et des volumes ventriculaires (remodelage)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Amélioration du VES et de la FEVG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Amélioration de la contractilité (courbe pression/volume et </a:t>
            </a:r>
            <a:r>
              <a:rPr lang="fr-FR" altLang="fr-FR" sz="2800" dirty="0" err="1"/>
              <a:t>dP</a:t>
            </a:r>
            <a:r>
              <a:rPr lang="fr-FR" altLang="fr-FR" sz="2800" dirty="0"/>
              <a:t>/</a:t>
            </a:r>
            <a:r>
              <a:rPr lang="fr-FR" altLang="fr-FR" sz="2800" dirty="0" err="1"/>
              <a:t>dt</a:t>
            </a:r>
            <a:r>
              <a:rPr lang="fr-FR" altLang="fr-FR" sz="2800" dirty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Diminution de la stimulation du SRAA (diminution de production de rénine)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fr-FR" altLang="fr-FR" sz="2800" dirty="0"/>
              <a:t>Amélioration performance à effort (TM6, VO2) et </a:t>
            </a:r>
            <a:r>
              <a:rPr lang="fr-FR" altLang="fr-FR" sz="2800" dirty="0" err="1"/>
              <a:t>QoL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5748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5C110-4927-C44C-B319-40032FD2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ARM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367C2E5-D33D-3D48-86DB-5C708564F3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29" y="1600200"/>
            <a:ext cx="4887541" cy="4525963"/>
          </a:xfrm>
          <a:noFill/>
          <a:ln w="57150" cap="flat" cmpd="thinThick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FCD5F-D8FE-A84A-BC92-8DCA52A1E14A}"/>
              </a:ext>
            </a:extLst>
          </p:cNvPr>
          <p:cNvSpPr txBox="1"/>
          <p:nvPr/>
        </p:nvSpPr>
        <p:spPr>
          <a:xfrm>
            <a:off x="5940152" y="612616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RALES</a:t>
            </a:r>
          </a:p>
        </p:txBody>
      </p:sp>
    </p:spTree>
    <p:extLst>
      <p:ext uri="{BB962C8B-B14F-4D97-AF65-F5344CB8AC3E}">
        <p14:creationId xmlns:p14="http://schemas.microsoft.com/office/powerpoint/2010/main" val="256921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51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fr-FR" b="1" dirty="0">
                <a:latin typeface="+mn-lt"/>
              </a:rPr>
              <a:t>Effet délétère de aldostérone (au-delà de rétention </a:t>
            </a:r>
            <a:r>
              <a:rPr lang="fr-FR" b="1" dirty="0" err="1">
                <a:latin typeface="+mn-lt"/>
              </a:rPr>
              <a:t>hydrosodée</a:t>
            </a:r>
            <a:r>
              <a:rPr lang="fr-FR" b="1" dirty="0">
                <a:latin typeface="+mn-lt"/>
              </a:rPr>
              <a:t>)</a:t>
            </a:r>
            <a:r>
              <a:rPr lang="fr-FR" dirty="0"/>
              <a:t>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38" y="1518732"/>
            <a:ext cx="5616749" cy="4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1852390" y="5517232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932040" y="6378153"/>
            <a:ext cx="1008112" cy="142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300192" y="6237312"/>
            <a:ext cx="325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1852390" y="6378153"/>
            <a:ext cx="1135434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881736" y="5943150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3347864" y="5943150"/>
            <a:ext cx="648072" cy="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427984" y="6381328"/>
            <a:ext cx="454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11E1E"/>
                </a:solidFill>
                <a:latin typeface="AdvOTb7819099" charset="0"/>
              </a:rPr>
              <a:t>European Heart Journal (2011) </a:t>
            </a:r>
            <a:r>
              <a:rPr lang="en-US">
                <a:solidFill>
                  <a:srgbClr val="211E1E"/>
                </a:solidFill>
                <a:latin typeface="AdvOT9069d8b3.B" charset="0"/>
              </a:rPr>
              <a:t>32</a:t>
            </a:r>
            <a:r>
              <a:rPr lang="en-US">
                <a:solidFill>
                  <a:srgbClr val="211E1E"/>
                </a:solidFill>
                <a:latin typeface="AdvOTb7819099" charset="0"/>
              </a:rPr>
              <a:t>, 2626–2633 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47650" y="5474021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0502CD-A8A0-374C-ADAE-3350E5BCFB20}"/>
              </a:ext>
            </a:extLst>
          </p:cNvPr>
          <p:cNvCxnSpPr/>
          <p:nvPr/>
        </p:nvCxnSpPr>
        <p:spPr>
          <a:xfrm flipV="1">
            <a:off x="1861233" y="6093296"/>
            <a:ext cx="1135434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C89D395-467C-CE4A-B517-9F8E6BFD1A97}"/>
              </a:ext>
            </a:extLst>
          </p:cNvPr>
          <p:cNvSpPr txBox="1"/>
          <p:nvPr/>
        </p:nvSpPr>
        <p:spPr>
          <a:xfrm>
            <a:off x="5588423" y="2329517"/>
            <a:ext cx="3491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Cortisol = même affinité MR que </a:t>
            </a:r>
            <a:r>
              <a:rPr lang="fr-FR" sz="1400" dirty="0" err="1"/>
              <a:t>aldo</a:t>
            </a:r>
            <a:r>
              <a:rPr lang="fr-FR" sz="1400" dirty="0"/>
              <a:t>.</a:t>
            </a:r>
          </a:p>
          <a:p>
            <a:r>
              <a:rPr lang="fr-FR" sz="1400" dirty="0"/>
              <a:t>Normalement sa fixation sur MR est inhibée par 11𝛃-HSD2 qui fait défaut en cas de dégât tissulaire ou de production de ROS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C93589-088D-F543-BE65-5BE426CCA7AE}"/>
              </a:ext>
            </a:extLst>
          </p:cNvPr>
          <p:cNvSpPr txBox="1"/>
          <p:nvPr/>
        </p:nvSpPr>
        <p:spPr>
          <a:xfrm>
            <a:off x="106450" y="2326825"/>
            <a:ext cx="3673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Excès d’aldostérone, de ROS ou de cortisol non bloqué provoquent une </a:t>
            </a:r>
            <a:r>
              <a:rPr lang="fr-FR" sz="1400" dirty="0" err="1"/>
              <a:t>surstimulation</a:t>
            </a:r>
            <a:r>
              <a:rPr lang="fr-FR" sz="1400" dirty="0"/>
              <a:t> du MR dont les effets pro inflammatoires et pro </a:t>
            </a:r>
            <a:r>
              <a:rPr lang="fr-FR" sz="1400" dirty="0" err="1"/>
              <a:t>fibrosants</a:t>
            </a:r>
            <a:r>
              <a:rPr lang="fr-FR" sz="1400" dirty="0"/>
              <a:t> vont au-delà de la simple rétention </a:t>
            </a:r>
            <a:r>
              <a:rPr lang="fr-FR" sz="1400" dirty="0" err="1"/>
              <a:t>hydrosodée</a:t>
            </a:r>
            <a:r>
              <a:rPr lang="fr-FR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5292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Inhibiteurs de NEP </a:t>
            </a:r>
          </a:p>
        </p:txBody>
      </p:sp>
      <p:pic>
        <p:nvPicPr>
          <p:cNvPr id="43012" name="Picture 2" descr="C:\Users\François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1916113"/>
            <a:ext cx="77914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74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ARNi – LCZ 696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628800"/>
            <a:ext cx="6959600" cy="4508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32040" y="6372533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Singh JSS, et al. Heart 2017;103:1569–1577. </a:t>
            </a:r>
          </a:p>
        </p:txBody>
      </p:sp>
    </p:spTree>
    <p:extLst>
      <p:ext uri="{BB962C8B-B14F-4D97-AF65-F5344CB8AC3E}">
        <p14:creationId xmlns:p14="http://schemas.microsoft.com/office/powerpoint/2010/main" val="391651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2A7EAC-FDDB-D54A-9321-67E2D39D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ARNi</a:t>
            </a:r>
            <a:endParaRPr lang="fr-FR" b="1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BE62362-7F2B-9043-900B-130192BCC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694" y="1600200"/>
            <a:ext cx="5710611" cy="45259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DED373-9C0D-284B-B9C2-214BC2B4462E}"/>
              </a:ext>
            </a:extLst>
          </p:cNvPr>
          <p:cNvSpPr txBox="1"/>
          <p:nvPr/>
        </p:nvSpPr>
        <p:spPr>
          <a:xfrm>
            <a:off x="5724128" y="612616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PARADIGM-HF</a:t>
            </a:r>
          </a:p>
        </p:txBody>
      </p:sp>
    </p:spTree>
    <p:extLst>
      <p:ext uri="{BB962C8B-B14F-4D97-AF65-F5344CB8AC3E}">
        <p14:creationId xmlns:p14="http://schemas.microsoft.com/office/powerpoint/2010/main" val="2241699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Inhibiteurs du SGLT-2 (gliflozines)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40681"/>
            <a:ext cx="7772400" cy="4445000"/>
          </a:xfrm>
        </p:spPr>
      </p:pic>
      <p:sp>
        <p:nvSpPr>
          <p:cNvPr id="5" name="Rectangle 4"/>
          <p:cNvSpPr/>
          <p:nvPr/>
        </p:nvSpPr>
        <p:spPr>
          <a:xfrm>
            <a:off x="4788024" y="6453336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rgbClr val="000000"/>
                </a:solidFill>
                <a:latin typeface="arial" charset="0"/>
              </a:rPr>
              <a:t>Butler</a:t>
            </a:r>
            <a:r>
              <a:rPr lang="cs-CZ" sz="1400" dirty="0">
                <a:solidFill>
                  <a:srgbClr val="000000"/>
                </a:solidFill>
                <a:latin typeface="arial" charset="0"/>
              </a:rPr>
              <a:t> J. Eur J </a:t>
            </a:r>
            <a:r>
              <a:rPr lang="cs-CZ" sz="1400" dirty="0" err="1">
                <a:solidFill>
                  <a:srgbClr val="000000"/>
                </a:solidFill>
                <a:latin typeface="arial" charset="0"/>
              </a:rPr>
              <a:t>Heart</a:t>
            </a:r>
            <a:r>
              <a:rPr lang="cs-CZ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arial" charset="0"/>
              </a:rPr>
              <a:t>Fail</a:t>
            </a:r>
            <a:r>
              <a:rPr lang="cs-CZ" sz="1400" dirty="0">
                <a:solidFill>
                  <a:srgbClr val="000000"/>
                </a:solidFill>
                <a:latin typeface="arial" charset="0"/>
              </a:rPr>
              <a:t>. 2017;19(11):1390-1400.</a:t>
            </a:r>
          </a:p>
        </p:txBody>
      </p:sp>
    </p:spTree>
    <p:extLst>
      <p:ext uri="{BB962C8B-B14F-4D97-AF65-F5344CB8AC3E}">
        <p14:creationId xmlns:p14="http://schemas.microsoft.com/office/powerpoint/2010/main" val="190577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>
                <a:cs typeface="Arial" charset="0"/>
              </a:rPr>
              <a:t>Conflits d’intérêts</a:t>
            </a:r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>
          <a:xfrm>
            <a:off x="822324" y="1700808"/>
            <a:ext cx="7499350" cy="479715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dirty="0"/>
              <a:t>Abbott </a:t>
            </a:r>
            <a:r>
              <a:rPr lang="fr-FR" sz="2800" dirty="0" err="1"/>
              <a:t>medical</a:t>
            </a:r>
            <a:endParaRPr lang="fr-FR" sz="2800" dirty="0"/>
          </a:p>
          <a:p>
            <a:pPr eaLnBrk="1" hangingPunct="1">
              <a:lnSpc>
                <a:spcPct val="80000"/>
              </a:lnSpc>
            </a:pPr>
            <a:r>
              <a:rPr lang="fr-FR" sz="2800" dirty="0"/>
              <a:t>Astra Zeneca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/>
              <a:t>Boehringer </a:t>
            </a:r>
            <a:r>
              <a:rPr lang="fr-FR" sz="2800" dirty="0" err="1"/>
              <a:t>Ingelheim</a:t>
            </a:r>
            <a:r>
              <a:rPr lang="fr-FR" sz="2800" dirty="0"/>
              <a:t> / Lilly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/>
              <a:t>MSD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/>
              <a:t>Novartis</a:t>
            </a:r>
          </a:p>
          <a:p>
            <a:pPr eaLnBrk="1" hangingPunct="1">
              <a:lnSpc>
                <a:spcPct val="80000"/>
              </a:lnSpc>
            </a:pPr>
            <a:r>
              <a:rPr lang="fr-FR" sz="2800" dirty="0"/>
              <a:t>Novo </a:t>
            </a:r>
            <a:r>
              <a:rPr lang="fr-FR" sz="2800" dirty="0" err="1"/>
              <a:t>Nordisk</a:t>
            </a:r>
            <a:endParaRPr lang="fr-FR" sz="2800" dirty="0"/>
          </a:p>
          <a:p>
            <a:pPr eaLnBrk="1" hangingPunct="1">
              <a:lnSpc>
                <a:spcPct val="80000"/>
              </a:lnSpc>
            </a:pPr>
            <a:r>
              <a:rPr lang="fr-FR" sz="2800" dirty="0"/>
              <a:t>Pfizer</a:t>
            </a:r>
          </a:p>
          <a:p>
            <a:pPr lvl="2" eaLnBrk="1" hangingPunct="1">
              <a:lnSpc>
                <a:spcPct val="8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363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FE0D0-33DD-3F47-8377-DCF96E09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SGLT2i = </a:t>
            </a:r>
            <a:r>
              <a:rPr lang="fr-FR" b="1" dirty="0" err="1"/>
              <a:t>sérendipité</a:t>
            </a:r>
            <a:endParaRPr lang="fr-FR" b="1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F7B73ED9-789D-D749-BF67-471CEF86B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026" y="1600200"/>
            <a:ext cx="7081947" cy="4525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DAA9C89-31BA-9A4C-81C0-EAFF6F129CF0}"/>
              </a:ext>
            </a:extLst>
          </p:cNvPr>
          <p:cNvSpPr txBox="1"/>
          <p:nvPr/>
        </p:nvSpPr>
        <p:spPr>
          <a:xfrm>
            <a:off x="5940152" y="612616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DAPA-HF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7BC95C-87DC-5C4C-A1C2-F9A48DB4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432" y="5510445"/>
            <a:ext cx="2548136" cy="2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402A29C-8D92-524B-BDE4-01E3A74E0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0"/>
            <a:ext cx="4650936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6BDA71-D6A4-254C-A02C-B970AB19CFAB}"/>
              </a:ext>
            </a:extLst>
          </p:cNvPr>
          <p:cNvSpPr txBox="1"/>
          <p:nvPr/>
        </p:nvSpPr>
        <p:spPr>
          <a:xfrm>
            <a:off x="6911752" y="60212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ESC guidelines </a:t>
            </a:r>
            <a:r>
              <a:rPr lang="fr-FR" b="1" dirty="0" err="1"/>
              <a:t>Heart</a:t>
            </a:r>
            <a:r>
              <a:rPr lang="fr-FR" b="1" dirty="0"/>
              <a:t> </a:t>
            </a:r>
            <a:r>
              <a:rPr lang="fr-FR" b="1" dirty="0" err="1"/>
              <a:t>Failure</a:t>
            </a:r>
            <a:r>
              <a:rPr lang="fr-FR" b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1850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B4209C9-27D5-1D4F-B7AF-E15569C2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26" y="0"/>
            <a:ext cx="4346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4E1C48B-E5C0-B64E-AD7C-9C16EFE4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961" y="404664"/>
            <a:ext cx="6296518" cy="2046647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4F1D6E4B-13D9-0C48-91AE-9196D04DFF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94880" y="2635773"/>
            <a:ext cx="6120680" cy="31441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AED820-6348-7349-9F4B-4C9636CC27D7}"/>
              </a:ext>
            </a:extLst>
          </p:cNvPr>
          <p:cNvSpPr/>
          <p:nvPr/>
        </p:nvSpPr>
        <p:spPr>
          <a:xfrm>
            <a:off x="4860032" y="6093296"/>
            <a:ext cx="4207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McDonagh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Eur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J. 2021;42(36):3599-3726.</a:t>
            </a:r>
          </a:p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McDonagh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ESC guidelines HF update 2023.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BD924A-11E8-5043-B5BA-AA7EBC60202F}"/>
              </a:ext>
            </a:extLst>
          </p:cNvPr>
          <p:cNvSpPr txBox="1"/>
          <p:nvPr/>
        </p:nvSpPr>
        <p:spPr>
          <a:xfrm>
            <a:off x="179512" y="593467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ESC guidelines </a:t>
            </a:r>
            <a:r>
              <a:rPr lang="fr-FR" b="1" dirty="0" err="1"/>
              <a:t>Heart</a:t>
            </a:r>
            <a:r>
              <a:rPr lang="fr-FR" b="1" dirty="0"/>
              <a:t> </a:t>
            </a:r>
            <a:r>
              <a:rPr lang="fr-FR" b="1" dirty="0" err="1"/>
              <a:t>Failure</a:t>
            </a:r>
            <a:r>
              <a:rPr lang="fr-FR" b="1" dirty="0"/>
              <a:t> 2021/2023</a:t>
            </a:r>
          </a:p>
        </p:txBody>
      </p:sp>
    </p:spTree>
    <p:extLst>
      <p:ext uri="{BB962C8B-B14F-4D97-AF65-F5344CB8AC3E}">
        <p14:creationId xmlns:p14="http://schemas.microsoft.com/office/powerpoint/2010/main" val="353378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Inertie thérapeutique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417638"/>
            <a:ext cx="8784976" cy="4525963"/>
          </a:xfrm>
        </p:spPr>
        <p:txBody>
          <a:bodyPr/>
          <a:lstStyle/>
          <a:p>
            <a:r>
              <a:rPr lang="fr-FR" sz="2400" dirty="0"/>
              <a:t>Définition : échec du médecin à initier ou à titrer un traitement lorsque cela est indiqué </a:t>
            </a:r>
          </a:p>
          <a:p>
            <a:r>
              <a:rPr lang="fr-FR" sz="2400" dirty="0"/>
              <a:t>L’inertie thérapeutique peut-être liée au médecin (≈ 50%), à l’environnement médical et au patient</a:t>
            </a:r>
          </a:p>
          <a:p>
            <a:r>
              <a:rPr lang="fr-FR" sz="2400" dirty="0"/>
              <a:t>C’est un phénomène complexe, global </a:t>
            </a:r>
            <a:r>
              <a:rPr lang="fr-FR" sz="2400" u="sng" dirty="0"/>
              <a:t>qui ne tend pas à s’améliorer</a:t>
            </a:r>
            <a:r>
              <a:rPr lang="fr-FR" sz="2400" dirty="0"/>
              <a:t> et qui a un impact défavorable sur la </a:t>
            </a:r>
            <a:r>
              <a:rPr lang="fr-FR" sz="2400" dirty="0" err="1"/>
              <a:t>morbi</a:t>
            </a:r>
            <a:r>
              <a:rPr lang="fr-FR" sz="2400" dirty="0"/>
              <a:t>-mortalité</a:t>
            </a:r>
          </a:p>
          <a:p>
            <a:r>
              <a:rPr lang="fr-FR" sz="2400" dirty="0"/>
              <a:t>Est présent pour toutes les classes thérapeutiques, y compris les plus récentes, surtout lorsqu’un traitement semble complexe à gérer ou expliquer </a:t>
            </a:r>
          </a:p>
          <a:p>
            <a:r>
              <a:rPr lang="fr-FR" sz="2400" dirty="0"/>
              <a:t>Concerne les cardiologues et les généralistes</a:t>
            </a:r>
          </a:p>
          <a:p>
            <a:r>
              <a:rPr lang="fr-FR" sz="2400" dirty="0"/>
              <a:t>Constat : le TTT reste trop souvent ou trop longtemps aux doses d’introduction et n’est pas assez titré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F74FD-4927-EF49-8D2F-50AF0D775C83}"/>
              </a:ext>
            </a:extLst>
          </p:cNvPr>
          <p:cNvSpPr/>
          <p:nvPr/>
        </p:nvSpPr>
        <p:spPr>
          <a:xfrm>
            <a:off x="5467905" y="6309320"/>
            <a:ext cx="3218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Verhestraeten</a:t>
            </a:r>
            <a:r>
              <a:rPr lang="fr-FR" sz="1400" dirty="0"/>
              <a:t> C. </a:t>
            </a:r>
            <a:r>
              <a:rPr lang="fr-FR" sz="1400" dirty="0" err="1"/>
              <a:t>Heart</a:t>
            </a:r>
            <a:r>
              <a:rPr lang="fr-FR" sz="1400" dirty="0"/>
              <a:t> Fail </a:t>
            </a:r>
            <a:r>
              <a:rPr lang="fr-FR" sz="1400" dirty="0" err="1"/>
              <a:t>Rev</a:t>
            </a:r>
            <a:r>
              <a:rPr lang="fr-FR" sz="1400" dirty="0"/>
              <a:t> 2020 </a:t>
            </a:r>
          </a:p>
        </p:txBody>
      </p:sp>
    </p:spTree>
    <p:extLst>
      <p:ext uri="{BB962C8B-B14F-4D97-AF65-F5344CB8AC3E}">
        <p14:creationId xmlns:p14="http://schemas.microsoft.com/office/powerpoint/2010/main" val="216946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6AAF18-8B16-4543-B41C-52D80ED0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Constat = sous utilisation des TTT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EAFA296-1654-E145-A80D-69CC0AFCC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1417638"/>
            <a:ext cx="4464496" cy="49306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454552-8872-0244-BE77-B36D492848B0}"/>
              </a:ext>
            </a:extLst>
          </p:cNvPr>
          <p:cNvSpPr/>
          <p:nvPr/>
        </p:nvSpPr>
        <p:spPr>
          <a:xfrm>
            <a:off x="5364088" y="6527455"/>
            <a:ext cx="365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Savarese G. </a:t>
            </a:r>
            <a:r>
              <a:rPr lang="fr-FR" sz="1400" dirty="0" err="1"/>
              <a:t>Eur</a:t>
            </a:r>
            <a:r>
              <a:rPr lang="fr-FR" sz="1400" dirty="0"/>
              <a:t> J </a:t>
            </a:r>
            <a:r>
              <a:rPr lang="fr-FR" sz="1400" dirty="0" err="1"/>
              <a:t>Heart</a:t>
            </a:r>
            <a:r>
              <a:rPr lang="fr-FR" sz="1400" dirty="0"/>
              <a:t> Fail. 2024 May 22 </a:t>
            </a:r>
          </a:p>
        </p:txBody>
      </p:sp>
    </p:spTree>
    <p:extLst>
      <p:ext uri="{BB962C8B-B14F-4D97-AF65-F5344CB8AC3E}">
        <p14:creationId xmlns:p14="http://schemas.microsoft.com/office/powerpoint/2010/main" val="3985006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Pronostic « néoplasique » de l’IC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722349"/>
            <a:ext cx="7128792" cy="477993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87624" y="123297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Étude écossaise sur 1,75 millions personnes; 56658 pts étudiés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16016" y="6535380"/>
            <a:ext cx="442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Mamas MA. </a:t>
            </a:r>
            <a:r>
              <a:rPr lang="en-US" sz="1400" dirty="0" err="1"/>
              <a:t>Eur</a:t>
            </a:r>
            <a:r>
              <a:rPr lang="en-US" sz="1400" dirty="0"/>
              <a:t> J Heart Fail. 2017;19(9):1095-1104.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9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EFA89-39EE-A549-BCD4-856730EB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Pourtant TTT IC très efficaces et synergiques 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4334A04-B34F-5B49-BB2A-627EE9B01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204" y="1600200"/>
            <a:ext cx="5059591" cy="4525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7A968-0463-4B4A-8D83-F7BF0EF84E22}"/>
              </a:ext>
            </a:extLst>
          </p:cNvPr>
          <p:cNvSpPr/>
          <p:nvPr/>
        </p:nvSpPr>
        <p:spPr>
          <a:xfrm>
            <a:off x="4499992" y="6308725"/>
            <a:ext cx="4186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Tromp J. J Am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HF. 2022;10(2):73–84.</a:t>
            </a:r>
            <a:endParaRPr lang="fr-FR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3D1B41-6802-A546-A3A0-08DABC569EF2}"/>
              </a:ext>
            </a:extLst>
          </p:cNvPr>
          <p:cNvSpPr txBox="1"/>
          <p:nvPr/>
        </p:nvSpPr>
        <p:spPr>
          <a:xfrm>
            <a:off x="7164288" y="18448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- 61% RR !!!!!!</a:t>
            </a:r>
          </a:p>
        </p:txBody>
      </p:sp>
    </p:spTree>
    <p:extLst>
      <p:ext uri="{BB962C8B-B14F-4D97-AF65-F5344CB8AC3E}">
        <p14:creationId xmlns:p14="http://schemas.microsoft.com/office/powerpoint/2010/main" val="4159883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5"/>
          <p:cNvSpPr>
            <a:spLocks noGrp="1"/>
          </p:cNvSpPr>
          <p:nvPr>
            <p:ph type="title"/>
          </p:nvPr>
        </p:nvSpPr>
        <p:spPr>
          <a:xfrm>
            <a:off x="539751" y="231074"/>
            <a:ext cx="7993063" cy="881764"/>
          </a:xfrm>
        </p:spPr>
        <p:txBody>
          <a:bodyPr>
            <a:noAutofit/>
          </a:bodyPr>
          <a:lstStyle/>
          <a:p>
            <a:r>
              <a:rPr lang="en-GB" b="1" dirty="0" err="1"/>
              <a:t>Efficacité</a:t>
            </a:r>
            <a:r>
              <a:rPr lang="en-GB" b="1" dirty="0"/>
              <a:t> relative des classes TTT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6184" y="3414919"/>
            <a:ext cx="915870" cy="101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Arial"/>
                <a:cs typeface="Arial" pitchFamily="34" charset="0"/>
              </a:rPr>
              <a:t>16%</a:t>
            </a:r>
            <a:br>
              <a:rPr lang="en-GB" sz="1200" dirty="0">
                <a:solidFill>
                  <a:prstClr val="black"/>
                </a:solidFill>
                <a:latin typeface="Arial"/>
                <a:cs typeface="Arial" pitchFamily="34" charset="0"/>
              </a:rPr>
            </a:br>
            <a: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  <a:t>(4.5% ARR; mean follow up of 41.4 months)</a:t>
            </a:r>
          </a:p>
          <a:p>
            <a:pPr algn="ctr"/>
            <a:r>
              <a:rPr lang="en-GB" sz="1200" dirty="0">
                <a:solidFill>
                  <a:prstClr val="black"/>
                </a:solidFill>
                <a:latin typeface="Arial"/>
                <a:cs typeface="Arial" pitchFamily="34" charset="0"/>
              </a:rPr>
              <a:t>SOLVD</a:t>
            </a:r>
            <a:r>
              <a:rPr lang="en-GB" sz="1200" baseline="30000" dirty="0">
                <a:solidFill>
                  <a:prstClr val="black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GB" sz="1200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480163" y="4842904"/>
            <a:ext cx="986403" cy="101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Arial"/>
                <a:cs typeface="Arial" pitchFamily="34" charset="0"/>
              </a:rPr>
              <a:t>34%</a:t>
            </a:r>
          </a:p>
          <a:p>
            <a:pPr algn="ctr"/>
            <a: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  <a:t>(5.5% ARR; mean follow up </a:t>
            </a:r>
            <a:b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</a:br>
            <a: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  <a:t>of 1.3 years)</a:t>
            </a:r>
            <a:b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</a:br>
            <a:r>
              <a:rPr lang="en-GB" sz="1200" dirty="0">
                <a:solidFill>
                  <a:prstClr val="black"/>
                </a:solidFill>
                <a:latin typeface="Arial"/>
                <a:cs typeface="Arial" pitchFamily="34" charset="0"/>
              </a:rPr>
              <a:t>CIBIS-II</a:t>
            </a:r>
            <a:r>
              <a:rPr lang="en-GB" sz="1200" baseline="30000" dirty="0">
                <a:solidFill>
                  <a:prstClr val="black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3</a:t>
            </a:r>
            <a:endParaRPr lang="en-GB" sz="1200" baseline="3000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228641" y="4938340"/>
            <a:ext cx="2150330" cy="83094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sz="16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Réduction</a:t>
            </a:r>
            <a:r>
              <a:rPr lang="en-GB" sz="1600" b="1" dirty="0">
                <a:solidFill>
                  <a:prstClr val="black"/>
                </a:solidFill>
                <a:ea typeface="Arial" charset="0"/>
                <a:cs typeface="Arial" charset="0"/>
              </a:rPr>
              <a:t> du </a:t>
            </a:r>
            <a:r>
              <a:rPr lang="en-GB" sz="16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risque</a:t>
            </a:r>
            <a:r>
              <a:rPr lang="en-GB" sz="1600" b="1" dirty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relatif</a:t>
            </a:r>
            <a:r>
              <a:rPr lang="en-GB" sz="1600" b="1" dirty="0">
                <a:solidFill>
                  <a:prstClr val="black"/>
                </a:solidFill>
                <a:ea typeface="Arial" charset="0"/>
                <a:cs typeface="Arial" charset="0"/>
              </a:rPr>
              <a:t> de </a:t>
            </a:r>
            <a:r>
              <a:rPr lang="en-GB" sz="1600" b="1" dirty="0" err="1">
                <a:solidFill>
                  <a:prstClr val="black"/>
                </a:solidFill>
                <a:ea typeface="Arial" charset="0"/>
                <a:cs typeface="Arial" charset="0"/>
              </a:rPr>
              <a:t>mortalité</a:t>
            </a:r>
            <a:r>
              <a:rPr lang="en-GB" sz="1600" b="1" dirty="0">
                <a:solidFill>
                  <a:prstClr val="black"/>
                </a:solidFill>
                <a:ea typeface="Arial" charset="0"/>
                <a:cs typeface="Arial" charset="0"/>
              </a:rPr>
              <a:t> vs placebo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746475" y="1643200"/>
            <a:ext cx="835287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sz="1400" b="1" dirty="0">
                <a:solidFill>
                  <a:schemeClr val="accent5"/>
                </a:solidFill>
                <a:ea typeface="Arial" charset="0"/>
                <a:cs typeface="Arial" charset="0"/>
              </a:rPr>
              <a:t>ACEI</a:t>
            </a:r>
            <a:endParaRPr lang="en-GB" sz="1400" b="1" baseline="30000" dirty="0">
              <a:solidFill>
                <a:schemeClr val="accent5"/>
              </a:solidFill>
              <a:ea typeface="Arial" charset="0"/>
              <a:cs typeface="Arial" charset="0"/>
            </a:endParaRP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3401866" y="1643200"/>
            <a:ext cx="1142999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l-GR" sz="1400" b="1" dirty="0">
                <a:solidFill>
                  <a:schemeClr val="accent2"/>
                </a:solidFill>
                <a:ea typeface="Arial" charset="0"/>
                <a:cs typeface="Arial" charset="0"/>
              </a:rPr>
              <a:t>β</a:t>
            </a:r>
            <a:r>
              <a:rPr lang="en-GB" sz="1400" b="1" dirty="0">
                <a:solidFill>
                  <a:schemeClr val="accent2"/>
                </a:solidFill>
                <a:ea typeface="Arial" charset="0"/>
                <a:cs typeface="Arial" charset="0"/>
              </a:rPr>
              <a:t>-blocker</a:t>
            </a:r>
            <a:endParaRPr lang="en-GB" sz="1400" b="1" baseline="30000" dirty="0">
              <a:solidFill>
                <a:schemeClr val="accent2"/>
              </a:solidFill>
              <a:ea typeface="Arial" charset="0"/>
              <a:cs typeface="Arial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4957678" y="1643200"/>
            <a:ext cx="835287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sz="1400" b="1" dirty="0">
                <a:solidFill>
                  <a:schemeClr val="accent3"/>
                </a:solidFill>
                <a:ea typeface="Arial" charset="0"/>
                <a:cs typeface="Arial" charset="0"/>
              </a:rPr>
              <a:t>MRA</a:t>
            </a:r>
            <a:endParaRPr lang="en-GB" sz="1400" b="1" baseline="30000" dirty="0">
              <a:solidFill>
                <a:schemeClr val="accent3"/>
              </a:solidFill>
              <a:ea typeface="Arial" charset="0"/>
              <a:cs typeface="Arial" charset="0"/>
            </a:endParaRPr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4902330" y="4496668"/>
            <a:ext cx="945981" cy="101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Arial"/>
                <a:cs typeface="Arial" pitchFamily="34" charset="0"/>
              </a:rPr>
              <a:t>30%</a:t>
            </a:r>
          </a:p>
          <a:p>
            <a:pPr algn="ctr"/>
            <a: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  <a:t>(11.0% ARR; mean follow up of 24 months)</a:t>
            </a:r>
            <a:br>
              <a:rPr lang="en-GB" sz="1200" dirty="0">
                <a:solidFill>
                  <a:prstClr val="black"/>
                </a:solidFill>
                <a:latin typeface="Arial"/>
                <a:cs typeface="Arial" pitchFamily="34" charset="0"/>
              </a:rPr>
            </a:br>
            <a:r>
              <a:rPr lang="en-GB" sz="1200" dirty="0">
                <a:solidFill>
                  <a:prstClr val="black"/>
                </a:solidFill>
                <a:latin typeface="Arial"/>
                <a:cs typeface="Arial" pitchFamily="34" charset="0"/>
              </a:rPr>
              <a:t>RALES</a:t>
            </a:r>
            <a:r>
              <a:rPr lang="en-GB" sz="1200" baseline="30000" dirty="0">
                <a:solidFill>
                  <a:prstClr val="black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49" name="Pentagon 48"/>
          <p:cNvSpPr/>
          <p:nvPr/>
        </p:nvSpPr>
        <p:spPr bwMode="auto">
          <a:xfrm rot="5400000">
            <a:off x="513759" y="2327078"/>
            <a:ext cx="1300720" cy="685800"/>
          </a:xfrm>
          <a:prstGeom prst="homePlate">
            <a:avLst/>
          </a:prstGeom>
          <a:solidFill>
            <a:schemeClr val="accent5"/>
          </a:solidFill>
          <a:ln w="25400" algn="ctr">
            <a:noFill/>
            <a:miter lim="800000"/>
            <a:headEnd/>
            <a:tailEnd/>
          </a:ln>
        </p:spPr>
        <p:txBody>
          <a:bodyPr rot="10800000" lIns="0" tIns="45696" rIns="0" bIns="45696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1" name="Pentagon 50"/>
          <p:cNvSpPr/>
          <p:nvPr/>
        </p:nvSpPr>
        <p:spPr bwMode="auto">
          <a:xfrm rot="5400000">
            <a:off x="2608053" y="3036169"/>
            <a:ext cx="2730626" cy="685800"/>
          </a:xfrm>
          <a:prstGeom prst="homePlate">
            <a:avLst/>
          </a:prstGeom>
          <a:solidFill>
            <a:schemeClr val="accent2"/>
          </a:solidFill>
          <a:ln w="25400" algn="ctr">
            <a:noFill/>
            <a:miter lim="800000"/>
            <a:headEnd/>
            <a:tailEnd/>
          </a:ln>
        </p:spPr>
        <p:txBody>
          <a:bodyPr rot="10800000" lIns="0" tIns="45696" rIns="0" bIns="45696" anchor="ctr"/>
          <a:lstStyle/>
          <a:p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Pentagon 52"/>
          <p:cNvSpPr/>
          <p:nvPr/>
        </p:nvSpPr>
        <p:spPr bwMode="auto">
          <a:xfrm rot="5400000">
            <a:off x="4188446" y="2876572"/>
            <a:ext cx="2373753" cy="685800"/>
          </a:xfrm>
          <a:prstGeom prst="homePlate">
            <a:avLst/>
          </a:prstGeom>
          <a:solidFill>
            <a:schemeClr val="accent3"/>
          </a:solidFill>
          <a:ln w="25400" algn="ctr">
            <a:noFill/>
            <a:miter lim="800000"/>
            <a:headEnd/>
            <a:tailEnd/>
          </a:ln>
        </p:spPr>
        <p:txBody>
          <a:bodyPr rot="10800000" lIns="0" tIns="45696" rIns="0" bIns="45696" anchor="ctr"/>
          <a:lstStyle/>
          <a:p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9513" y="6270889"/>
            <a:ext cx="8784976" cy="553949"/>
          </a:xfrm>
          <a:prstGeom prst="rect">
            <a:avLst/>
          </a:prstGeom>
          <a:noFill/>
        </p:spPr>
        <p:txBody>
          <a:bodyPr wrap="square" lIns="91390" tIns="45696" rIns="91390" bIns="45696" rtlCol="0" anchor="b">
            <a:spAutoFit/>
          </a:bodyPr>
          <a:lstStyle/>
          <a:p>
            <a:br>
              <a:rPr lang="en-GB" sz="100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GB" sz="1000" dirty="0">
                <a:solidFill>
                  <a:srgbClr val="000000"/>
                </a:solidFill>
                <a:cs typeface="Arial" pitchFamily="34" charset="0"/>
              </a:rPr>
              <a:t>1. SOLVD Investigators. N Engl J Med 1991;325:293–302; 2. </a:t>
            </a:r>
            <a:r>
              <a:rPr lang="en-US" sz="1000" dirty="0">
                <a:solidFill>
                  <a:prstClr val="black"/>
                </a:solidFill>
              </a:rPr>
              <a:t>Granger et al. Lancet 2003;362:772–6; </a:t>
            </a:r>
            <a:r>
              <a:rPr lang="en-US" sz="1000" dirty="0">
                <a:solidFill>
                  <a:srgbClr val="000000"/>
                </a:solidFill>
                <a:cs typeface="Arial" pitchFamily="34" charset="0"/>
              </a:rPr>
              <a:t>3. </a:t>
            </a:r>
            <a:r>
              <a:rPr lang="en-GB" sz="1000" dirty="0">
                <a:solidFill>
                  <a:srgbClr val="000000"/>
                </a:solidFill>
                <a:cs typeface="Arial" pitchFamily="34" charset="0"/>
              </a:rPr>
              <a:t>CIBIS-II Investigators. Lancet 1999;353:9–13; </a:t>
            </a:r>
          </a:p>
          <a:p>
            <a:r>
              <a:rPr lang="en-GB" sz="1000" dirty="0">
                <a:solidFill>
                  <a:srgbClr val="000000"/>
                </a:solidFill>
                <a:cs typeface="Arial" pitchFamily="34" charset="0"/>
              </a:rPr>
              <a:t>4. RALES Pitt et al. N Engl J Med 1999;341:709-17; 5. </a:t>
            </a:r>
            <a:r>
              <a:rPr lang="en-GB" sz="1000" dirty="0">
                <a:cs typeface="Arial" pitchFamily="34" charset="0"/>
              </a:rPr>
              <a:t>McMurray J. </a:t>
            </a:r>
            <a:r>
              <a:rPr lang="en-GB" sz="1000" dirty="0" err="1">
                <a:cs typeface="Arial" pitchFamily="34" charset="0"/>
              </a:rPr>
              <a:t>Eur</a:t>
            </a:r>
            <a:r>
              <a:rPr lang="en-GB" sz="1000" dirty="0">
                <a:cs typeface="Arial" pitchFamily="34" charset="0"/>
              </a:rPr>
              <a:t> Heart J 2015;36:434-439; 6. McMurray J. NEJM 2019.</a:t>
            </a: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2068080" y="3414919"/>
            <a:ext cx="1000132" cy="123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Arial"/>
                <a:cs typeface="Arial" pitchFamily="34" charset="0"/>
              </a:rPr>
              <a:t>17%</a:t>
            </a:r>
          </a:p>
          <a:p>
            <a:pPr algn="ctr">
              <a:spcAft>
                <a:spcPts val="300"/>
              </a:spcAft>
            </a:pPr>
            <a:r>
              <a:rPr lang="en-GB" sz="800" dirty="0">
                <a:solidFill>
                  <a:prstClr val="black"/>
                </a:solidFill>
                <a:latin typeface="Arial"/>
              </a:rPr>
              <a:t>(3.0% ARR; median follow-up of 33.7 months)</a:t>
            </a:r>
          </a:p>
          <a:p>
            <a:pPr algn="ctr">
              <a:spcAft>
                <a:spcPts val="30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CHARM-Alternative</a:t>
            </a:r>
            <a:r>
              <a:rPr lang="en-GB" sz="1200" baseline="30000" dirty="0">
                <a:solidFill>
                  <a:prstClr val="black"/>
                </a:solidFill>
                <a:latin typeface="Arial"/>
              </a:rPr>
              <a:t>2</a:t>
            </a:r>
          </a:p>
        </p:txBody>
      </p:sp>
      <p:sp>
        <p:nvSpPr>
          <p:cNvPr id="60" name="Pentagon 59"/>
          <p:cNvSpPr/>
          <p:nvPr/>
        </p:nvSpPr>
        <p:spPr bwMode="auto">
          <a:xfrm rot="5400000">
            <a:off x="1895164" y="2359924"/>
            <a:ext cx="1352490" cy="685800"/>
          </a:xfrm>
          <a:prstGeom prst="homePlate">
            <a:avLst/>
          </a:prstGeom>
          <a:solidFill>
            <a:schemeClr val="accent6"/>
          </a:solidFill>
          <a:ln w="25400" algn="ctr">
            <a:noFill/>
            <a:miter lim="800000"/>
            <a:headEnd/>
            <a:tailEnd/>
          </a:ln>
        </p:spPr>
        <p:txBody>
          <a:bodyPr rot="10800000" lIns="0" tIns="45696" rIns="0" bIns="45696" anchor="ctr"/>
          <a:lstStyle/>
          <a:p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Text Box 10"/>
          <p:cNvSpPr txBox="1">
            <a:spLocks noChangeArrowheads="1"/>
          </p:cNvSpPr>
          <p:nvPr/>
        </p:nvSpPr>
        <p:spPr bwMode="auto">
          <a:xfrm>
            <a:off x="1999909" y="1643200"/>
            <a:ext cx="1142999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sz="1400" b="1" dirty="0">
                <a:solidFill>
                  <a:schemeClr val="accent6"/>
                </a:solidFill>
                <a:ea typeface="Arial" charset="0"/>
                <a:cs typeface="Arial" charset="0"/>
              </a:rPr>
              <a:t>ARB</a:t>
            </a:r>
            <a:endParaRPr lang="en-GB" sz="1400" b="1" baseline="30000" dirty="0">
              <a:solidFill>
                <a:schemeClr val="accent6"/>
              </a:solidFill>
              <a:ea typeface="Arial" charset="0"/>
              <a:cs typeface="Arial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539751" y="2010146"/>
            <a:ext cx="8280721" cy="110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entagon 50"/>
          <p:cNvSpPr/>
          <p:nvPr/>
        </p:nvSpPr>
        <p:spPr bwMode="auto">
          <a:xfrm rot="5400000">
            <a:off x="5106614" y="3354315"/>
            <a:ext cx="3352008" cy="685800"/>
          </a:xfrm>
          <a:prstGeom prst="homePlate">
            <a:avLst/>
          </a:prstGeom>
          <a:solidFill>
            <a:schemeClr val="accent4"/>
          </a:solidFill>
          <a:ln w="25400" algn="ctr">
            <a:noFill/>
            <a:miter lim="800000"/>
            <a:headEnd/>
            <a:tailEnd/>
          </a:ln>
        </p:spPr>
        <p:txBody>
          <a:bodyPr rot="10800000" lIns="0" tIns="45696" rIns="0" bIns="45696" anchor="ctr"/>
          <a:lstStyle/>
          <a:p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364973" y="1643200"/>
            <a:ext cx="835287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sz="1400" b="1" dirty="0" err="1">
                <a:solidFill>
                  <a:schemeClr val="accent4"/>
                </a:solidFill>
                <a:ea typeface="Arial" charset="0"/>
                <a:cs typeface="Arial" charset="0"/>
              </a:rPr>
              <a:t>ARNi</a:t>
            </a:r>
            <a:endParaRPr lang="en-GB" sz="1400" b="1" baseline="30000" dirty="0">
              <a:solidFill>
                <a:schemeClr val="accent4"/>
              </a:solidFill>
              <a:ea typeface="Arial" charset="0"/>
              <a:cs typeface="Arial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242105" y="5373219"/>
            <a:ext cx="1081021" cy="104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Arial"/>
                <a:cs typeface="Arial" pitchFamily="34" charset="0"/>
              </a:rPr>
              <a:t>43%</a:t>
            </a:r>
          </a:p>
          <a:p>
            <a:pPr algn="ctr"/>
            <a:r>
              <a:rPr lang="en-GB" sz="800" dirty="0">
                <a:solidFill>
                  <a:prstClr val="black"/>
                </a:solidFill>
                <a:latin typeface="Arial"/>
                <a:cs typeface="Arial" pitchFamily="34" charset="0"/>
              </a:rPr>
              <a:t>(</a:t>
            </a:r>
            <a:r>
              <a:rPr lang="en-GB" sz="800" dirty="0">
                <a:latin typeface="Arial"/>
                <a:cs typeface="Arial" pitchFamily="34" charset="0"/>
              </a:rPr>
              <a:t>putative placebo analysis vs SOLVD and CHARM-Alternative)</a:t>
            </a:r>
            <a:br>
              <a:rPr lang="en-GB" sz="800" dirty="0">
                <a:latin typeface="Arial"/>
                <a:cs typeface="Arial" pitchFamily="34" charset="0"/>
              </a:rPr>
            </a:br>
            <a:r>
              <a:rPr lang="en-GB" sz="1200" dirty="0">
                <a:latin typeface="Arial"/>
                <a:cs typeface="Arial" pitchFamily="34" charset="0"/>
              </a:rPr>
              <a:t>PARADIGM</a:t>
            </a:r>
            <a:r>
              <a:rPr lang="en-GB" sz="1200" baseline="30000" dirty="0">
                <a:latin typeface="Arial"/>
                <a:ea typeface="Arial Unicode MS" pitchFamily="34" charset="-128"/>
                <a:cs typeface="Arial Unicode MS" pitchFamily="34" charset="-128"/>
              </a:rPr>
              <a:t>5</a:t>
            </a:r>
            <a:endParaRPr lang="en-GB" sz="1200" baseline="30000" dirty="0">
              <a:latin typeface="Arial"/>
              <a:cs typeface="Arial" pitchFamily="34" charset="0"/>
            </a:endParaRPr>
          </a:p>
        </p:txBody>
      </p:sp>
      <p:sp>
        <p:nvSpPr>
          <p:cNvPr id="24" name="Pentagon 52">
            <a:extLst>
              <a:ext uri="{FF2B5EF4-FFF2-40B4-BE49-F238E27FC236}">
                <a16:creationId xmlns:a16="http://schemas.microsoft.com/office/drawing/2014/main" id="{050103C6-1518-8249-91EA-4FE56758CD54}"/>
              </a:ext>
            </a:extLst>
          </p:cNvPr>
          <p:cNvSpPr/>
          <p:nvPr/>
        </p:nvSpPr>
        <p:spPr bwMode="auto">
          <a:xfrm rot="5400000">
            <a:off x="7498751" y="2380859"/>
            <a:ext cx="1382325" cy="685800"/>
          </a:xfrm>
          <a:prstGeom prst="homePlate">
            <a:avLst/>
          </a:prstGeom>
          <a:solidFill>
            <a:schemeClr val="tx2"/>
          </a:solidFill>
          <a:ln w="25400" algn="ctr">
            <a:noFill/>
            <a:miter lim="800000"/>
            <a:headEnd/>
            <a:tailEnd/>
          </a:ln>
        </p:spPr>
        <p:txBody>
          <a:bodyPr rot="10800000" lIns="0" tIns="45696" rIns="0" bIns="45696" anchor="ctr"/>
          <a:lstStyle/>
          <a:p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DC2A29A-A035-0E45-8AF1-127B5EEDA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269" y="1654495"/>
            <a:ext cx="835287" cy="30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ea typeface="Arial" charset="0"/>
                <a:cs typeface="Arial" charset="0"/>
              </a:rPr>
              <a:t>SGLT2i</a:t>
            </a:r>
            <a:endParaRPr lang="en-GB" sz="1400" b="1" baseline="30000" dirty="0">
              <a:solidFill>
                <a:schemeClr val="tx2"/>
              </a:solidFill>
              <a:ea typeface="Arial" charset="0"/>
              <a:cs typeface="Arial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B8CE9E5-8034-0844-8B9D-19923C0C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46" y="3414919"/>
            <a:ext cx="1000132" cy="96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0" tIns="45696" rIns="91390" bIns="45696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Arial"/>
                <a:cs typeface="Arial" pitchFamily="34" charset="0"/>
              </a:rPr>
              <a:t>17%</a:t>
            </a:r>
          </a:p>
          <a:p>
            <a:pPr algn="ctr">
              <a:spcAft>
                <a:spcPts val="300"/>
              </a:spcAft>
            </a:pPr>
            <a:r>
              <a:rPr lang="en-GB" sz="800" dirty="0">
                <a:solidFill>
                  <a:prstClr val="black"/>
                </a:solidFill>
                <a:latin typeface="Arial"/>
              </a:rPr>
              <a:t>(1.5% ARR; median follow-up of 33.7 months)</a:t>
            </a:r>
          </a:p>
          <a:p>
            <a:pPr algn="ctr">
              <a:spcAft>
                <a:spcPts val="300"/>
              </a:spcAft>
            </a:pPr>
            <a:r>
              <a:rPr lang="en-GB" sz="1200" dirty="0">
                <a:solidFill>
                  <a:prstClr val="black"/>
                </a:solidFill>
                <a:latin typeface="Arial"/>
              </a:rPr>
              <a:t>DAPA-HF</a:t>
            </a:r>
            <a:r>
              <a:rPr lang="en-GB" sz="1200" baseline="30000" dirty="0">
                <a:solidFill>
                  <a:prstClr val="black"/>
                </a:solidFill>
                <a:latin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15911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DB9208-3581-684B-8EC6-FA08BAA6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Effet des TTT médicamenteux sur le risque de mort subite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30C62A6-389D-8D4A-A081-B6C7699F4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129" y="1600200"/>
            <a:ext cx="4821741" cy="45259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77D0C5-E9A9-C641-A348-F2D93A701A09}"/>
              </a:ext>
            </a:extLst>
          </p:cNvPr>
          <p:cNvSpPr/>
          <p:nvPr/>
        </p:nvSpPr>
        <p:spPr>
          <a:xfrm>
            <a:off x="4696870" y="6453336"/>
            <a:ext cx="42676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Palovina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Fail.2023;25: 2144–2163</a:t>
            </a:r>
            <a:endParaRPr lang="fr-FR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6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11560" y="2636912"/>
            <a:ext cx="8064896" cy="1470025"/>
          </a:xfrm>
          <a:solidFill>
            <a:srgbClr val="00B0F0"/>
          </a:solidFill>
        </p:spPr>
        <p:txBody>
          <a:bodyPr/>
          <a:lstStyle/>
          <a:p>
            <a:r>
              <a:rPr lang="fr-FR" b="1" dirty="0"/>
              <a:t>Quelques brefs rappels</a:t>
            </a:r>
          </a:p>
        </p:txBody>
      </p:sp>
    </p:spTree>
    <p:extLst>
      <p:ext uri="{BB962C8B-B14F-4D97-AF65-F5344CB8AC3E}">
        <p14:creationId xmlns:p14="http://schemas.microsoft.com/office/powerpoint/2010/main" val="3162645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CBD48-2AE7-A24D-A462-40E46692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Il n’est pas légitime de différer l’introduction des TTT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C3333D-BCEA-1344-A637-0BE64668B27E}"/>
              </a:ext>
            </a:extLst>
          </p:cNvPr>
          <p:cNvSpPr/>
          <p:nvPr/>
        </p:nvSpPr>
        <p:spPr>
          <a:xfrm>
            <a:off x="4716016" y="64533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Abrahamsson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Fail.2013;15(8):885-91.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CD7F7-9B0C-6848-8DD9-AFDC4A4D23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0036"/>
            <a:ext cx="6264696" cy="399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C05B59-344C-F24F-AF72-63C6D4B2707A}"/>
              </a:ext>
            </a:extLst>
          </p:cNvPr>
          <p:cNvSpPr txBox="1"/>
          <p:nvPr/>
        </p:nvSpPr>
        <p:spPr>
          <a:xfrm>
            <a:off x="179512" y="6222503"/>
            <a:ext cx="1142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9933"/>
                </a:solidFill>
              </a:rPr>
              <a:t>SHIFT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4B288-6D86-9D41-B6EB-3C90E101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86" y="2461603"/>
            <a:ext cx="3062560" cy="11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847033A-54DA-914E-B031-4425C094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626216"/>
            <a:ext cx="3063087" cy="8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59B7F9-8B0C-144F-8DA8-475C75515B16}"/>
              </a:ext>
            </a:extLst>
          </p:cNvPr>
          <p:cNvSpPr/>
          <p:nvPr/>
        </p:nvSpPr>
        <p:spPr>
          <a:xfrm>
            <a:off x="6012159" y="2560872"/>
            <a:ext cx="3063087" cy="534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97812B-B966-DA4B-8F53-3B7E8ADC3707}"/>
              </a:ext>
            </a:extLst>
          </p:cNvPr>
          <p:cNvSpPr txBox="1"/>
          <p:nvPr/>
        </p:nvSpPr>
        <p:spPr>
          <a:xfrm>
            <a:off x="1195177" y="2043909"/>
            <a:ext cx="211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Phase vulnérable </a:t>
            </a:r>
            <a:r>
              <a:rPr lang="fr-FR" dirty="0"/>
              <a:t>ou d’instabilité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4B930D-DFB2-894F-B17B-89E85DC8FC39}"/>
              </a:ext>
            </a:extLst>
          </p:cNvPr>
          <p:cNvSpPr/>
          <p:nvPr/>
        </p:nvSpPr>
        <p:spPr>
          <a:xfrm>
            <a:off x="750881" y="4221088"/>
            <a:ext cx="724775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D166D68-1DE4-9646-A4B2-790926ED7A10}"/>
              </a:ext>
            </a:extLst>
          </p:cNvPr>
          <p:cNvCxnSpPr>
            <a:cxnSpLocks/>
          </p:cNvCxnSpPr>
          <p:nvPr/>
        </p:nvCxnSpPr>
        <p:spPr>
          <a:xfrm flipH="1">
            <a:off x="1195178" y="2734113"/>
            <a:ext cx="461672" cy="1342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BF93BE3-576C-D147-84A9-DDE292EC29D1}"/>
              </a:ext>
            </a:extLst>
          </p:cNvPr>
          <p:cNvSpPr txBox="1"/>
          <p:nvPr/>
        </p:nvSpPr>
        <p:spPr>
          <a:xfrm>
            <a:off x="3603405" y="238315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Risque résiduel majoré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DD7A7F5-4F2E-DA4C-AEE8-85055B912743}"/>
              </a:ext>
            </a:extLst>
          </p:cNvPr>
          <p:cNvCxnSpPr>
            <a:cxnSpLocks/>
          </p:cNvCxnSpPr>
          <p:nvPr/>
        </p:nvCxnSpPr>
        <p:spPr>
          <a:xfrm flipV="1">
            <a:off x="750881" y="4653137"/>
            <a:ext cx="4973247" cy="43204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4407677-B2A8-9347-91DF-07033D8950CF}"/>
              </a:ext>
            </a:extLst>
          </p:cNvPr>
          <p:cNvCxnSpPr/>
          <p:nvPr/>
        </p:nvCxnSpPr>
        <p:spPr>
          <a:xfrm flipH="1">
            <a:off x="1043608" y="3405592"/>
            <a:ext cx="4752528" cy="12475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C6233FC-9D63-D64F-B935-90C67A729529}"/>
              </a:ext>
            </a:extLst>
          </p:cNvPr>
          <p:cNvCxnSpPr/>
          <p:nvPr/>
        </p:nvCxnSpPr>
        <p:spPr>
          <a:xfrm flipH="1">
            <a:off x="4139952" y="3044806"/>
            <a:ext cx="216024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5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90A51-C23E-6748-856A-78A71E7E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79"/>
            <a:ext cx="8229600" cy="1143000"/>
          </a:xfrm>
        </p:spPr>
        <p:txBody>
          <a:bodyPr/>
          <a:lstStyle/>
          <a:p>
            <a:r>
              <a:rPr lang="fr-FR" b="1" dirty="0"/>
              <a:t>Hospitalisation et suivi précoce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0376CB5-B1A0-4F4E-B67F-C9629F6E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628800"/>
            <a:ext cx="8150613" cy="43551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C9119E-C2CD-5D48-875C-7289AAF49E65}"/>
              </a:ext>
            </a:extLst>
          </p:cNvPr>
          <p:cNvSpPr txBox="1"/>
          <p:nvPr/>
        </p:nvSpPr>
        <p:spPr>
          <a:xfrm>
            <a:off x="3851920" y="5136653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Identifier et traiter éventuel facteur déclenchant </a:t>
            </a:r>
          </a:p>
          <a:p>
            <a:pPr algn="ctr"/>
            <a:r>
              <a:rPr lang="fr-FR" sz="2000" dirty="0"/>
              <a:t>PEC des comorbidités</a:t>
            </a:r>
          </a:p>
          <a:p>
            <a:pPr algn="ctr"/>
            <a:r>
              <a:rPr lang="fr-FR" sz="2000" dirty="0"/>
              <a:t>Organiser sortie, titration TTT et suivi  </a:t>
            </a:r>
          </a:p>
        </p:txBody>
      </p:sp>
      <p:sp>
        <p:nvSpPr>
          <p:cNvPr id="8" name="Flèche vers le bas 7">
            <a:extLst>
              <a:ext uri="{FF2B5EF4-FFF2-40B4-BE49-F238E27FC236}">
                <a16:creationId xmlns:a16="http://schemas.microsoft.com/office/drawing/2014/main" id="{CF7E6EA1-257E-0844-93E1-2848E8182FD2}"/>
              </a:ext>
            </a:extLst>
          </p:cNvPr>
          <p:cNvSpPr/>
          <p:nvPr/>
        </p:nvSpPr>
        <p:spPr>
          <a:xfrm>
            <a:off x="5076056" y="1988840"/>
            <a:ext cx="504056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359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B719D-EE68-6446-A165-E4F86134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Intérêt démontré d’une titration « agressive »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19278C2-49DC-4344-B473-8C262209CE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60032" y="2693608"/>
            <a:ext cx="4038600" cy="3835890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BFA250-656C-E946-A9E1-04EF7938CB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068960"/>
            <a:ext cx="4842346" cy="27601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B94C961-0846-5C44-BA92-51C6561A69DB}"/>
              </a:ext>
            </a:extLst>
          </p:cNvPr>
          <p:cNvSpPr txBox="1"/>
          <p:nvPr/>
        </p:nvSpPr>
        <p:spPr>
          <a:xfrm>
            <a:off x="755576" y="619320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STRONG-HF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CE8BDE-2710-EB40-A2F9-AB1404C4350F}"/>
              </a:ext>
            </a:extLst>
          </p:cNvPr>
          <p:cNvSpPr txBox="1"/>
          <p:nvPr/>
        </p:nvSpPr>
        <p:spPr>
          <a:xfrm>
            <a:off x="4860032" y="6535380"/>
            <a:ext cx="428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Mebazaa A.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Lancet. 2022;400(10367):1938-1952.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8706B6-EB8D-A446-AEC4-BA60803AB3C4}"/>
              </a:ext>
            </a:extLst>
          </p:cNvPr>
          <p:cNvSpPr/>
          <p:nvPr/>
        </p:nvSpPr>
        <p:spPr>
          <a:xfrm>
            <a:off x="341784" y="1675587"/>
            <a:ext cx="8460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1078 pts (85% FE&lt;50%) hospitalisés pour ICA, à dose non déjà maximale, randomisés soins STD vs stratégie forcée avec sortie ≥ ½ dose puis 3 visites en 3 semaines pour sécurité/titration (TAS&gt;100mmHg, FC&gt;60bpm, K</a:t>
            </a:r>
            <a:r>
              <a:rPr lang="fr-FR" baseline="30000" dirty="0"/>
              <a:t>+</a:t>
            </a:r>
            <a:r>
              <a:rPr lang="fr-FR" dirty="0"/>
              <a:t>&lt;5mmol/L) </a:t>
            </a:r>
          </a:p>
        </p:txBody>
      </p:sp>
    </p:spTree>
    <p:extLst>
      <p:ext uri="{BB962C8B-B14F-4D97-AF65-F5344CB8AC3E}">
        <p14:creationId xmlns:p14="http://schemas.microsoft.com/office/powerpoint/2010/main" val="1482398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8A1B5-A021-AC4F-B2F3-28DAAD8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056"/>
            <a:ext cx="9143999" cy="1143000"/>
          </a:xfrm>
        </p:spPr>
        <p:txBody>
          <a:bodyPr/>
          <a:lstStyle/>
          <a:p>
            <a:r>
              <a:rPr lang="fr-FR" b="1" dirty="0"/>
              <a:t>Même chez les patients les + sévères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FF4F065-5A79-FF40-A2F4-5AAB129AF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6443" y="3140968"/>
            <a:ext cx="4067821" cy="29836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4AE9E9-E719-7E4F-B870-E105039C57B8}"/>
              </a:ext>
            </a:extLst>
          </p:cNvPr>
          <p:cNvSpPr txBox="1"/>
          <p:nvPr/>
        </p:nvSpPr>
        <p:spPr>
          <a:xfrm>
            <a:off x="899592" y="612465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STRONG-HF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76ED4-80C5-544D-8849-3870F83ADC85}"/>
              </a:ext>
            </a:extLst>
          </p:cNvPr>
          <p:cNvSpPr/>
          <p:nvPr/>
        </p:nvSpPr>
        <p:spPr>
          <a:xfrm>
            <a:off x="5365952" y="6432430"/>
            <a:ext cx="36952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Adamo M. Eur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J.2023;44:2947–2962. </a:t>
            </a:r>
            <a:endParaRPr lang="fr-FR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672960-751A-F44E-A2AB-F48C7DE0919F}"/>
              </a:ext>
            </a:extLst>
          </p:cNvPr>
          <p:cNvSpPr txBox="1"/>
          <p:nvPr/>
        </p:nvSpPr>
        <p:spPr>
          <a:xfrm>
            <a:off x="0" y="147625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1077 pts. Analyse en 3 </a:t>
            </a:r>
            <a:r>
              <a:rPr lang="fr-FR" dirty="0" err="1"/>
              <a:t>tertiles</a:t>
            </a:r>
            <a:r>
              <a:rPr lang="fr-FR" dirty="0"/>
              <a:t> selon baisse </a:t>
            </a:r>
            <a:r>
              <a:rPr lang="fr-FR" dirty="0" err="1"/>
              <a:t>NTproBNP</a:t>
            </a:r>
            <a:r>
              <a:rPr lang="fr-FR" dirty="0"/>
              <a:t> entre sortie et S1.</a:t>
            </a:r>
          </a:p>
          <a:p>
            <a:pPr algn="ctr"/>
            <a:r>
              <a:rPr lang="fr-FR" dirty="0"/>
              <a:t>Pts avec </a:t>
            </a:r>
            <a:r>
              <a:rPr lang="fr-FR" dirty="0" err="1"/>
              <a:t>NTproBNP</a:t>
            </a:r>
            <a:r>
              <a:rPr lang="fr-FR" dirty="0"/>
              <a:t> stable ou augmenté sont plus âgés, + de FA, + CMI, FEVG + basse, </a:t>
            </a:r>
            <a:r>
              <a:rPr lang="fr-FR" dirty="0" err="1"/>
              <a:t>Hb</a:t>
            </a:r>
            <a:r>
              <a:rPr lang="fr-FR" dirty="0"/>
              <a:t> et DFG + bas.</a:t>
            </a:r>
          </a:p>
          <a:p>
            <a:pPr algn="ctr"/>
            <a:r>
              <a:rPr lang="fr-FR" dirty="0"/>
              <a:t>Optimisation efficace et possible dans </a:t>
            </a:r>
            <a:r>
              <a:rPr lang="fr-FR" dirty="0" err="1"/>
              <a:t>tertile</a:t>
            </a:r>
            <a:r>
              <a:rPr lang="fr-FR" dirty="0"/>
              <a:t> 2 et 3 sans différence de mortalité à J180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EEC06E94-774D-6940-AA40-74573CC92F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7503" y="3140968"/>
            <a:ext cx="4573093" cy="28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90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A3A8B-64F3-F14F-840E-0BBD4863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Seules les fortes doses comptent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3CB40B9-00E4-F441-80F4-7DCAE617FA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257" y="2988705"/>
            <a:ext cx="4461743" cy="30370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22E639-6507-B642-B4BD-2587F766841D}"/>
              </a:ext>
            </a:extLst>
          </p:cNvPr>
          <p:cNvSpPr txBox="1"/>
          <p:nvPr/>
        </p:nvSpPr>
        <p:spPr>
          <a:xfrm>
            <a:off x="141281" y="627015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STRONG-HF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4E0AF-2A7D-AA44-A2CB-8961BEC0067E}"/>
              </a:ext>
            </a:extLst>
          </p:cNvPr>
          <p:cNvSpPr/>
          <p:nvPr/>
        </p:nvSpPr>
        <p:spPr>
          <a:xfrm>
            <a:off x="341784" y="1675587"/>
            <a:ext cx="8478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515 pts </a:t>
            </a:r>
            <a:r>
              <a:rPr lang="fr-FR" dirty="0" err="1"/>
              <a:t>grpe</a:t>
            </a:r>
            <a:r>
              <a:rPr lang="fr-FR" dirty="0"/>
              <a:t> titration forcée à dose sous optimale avant et après hospitalisation.</a:t>
            </a:r>
          </a:p>
          <a:p>
            <a:pPr algn="ctr"/>
            <a:r>
              <a:rPr lang="fr-FR" dirty="0"/>
              <a:t>À S2, 8% dose &lt; 50%, 49% dose 50-90% et 43% dose &gt; 90%</a:t>
            </a:r>
          </a:p>
          <a:p>
            <a:r>
              <a:rPr lang="fr-FR" dirty="0"/>
              <a:t>Chaque augmentation 10% dose associée à réduction </a:t>
            </a:r>
          </a:p>
          <a:p>
            <a:r>
              <a:rPr lang="fr-FR" dirty="0"/>
              <a:t>de 11% critère composite et de 16% de mortalité à M6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4093E5-ED96-E943-AFAA-72D245565BB8}"/>
              </a:ext>
            </a:extLst>
          </p:cNvPr>
          <p:cNvSpPr/>
          <p:nvPr/>
        </p:nvSpPr>
        <p:spPr>
          <a:xfrm>
            <a:off x="2157505" y="6486684"/>
            <a:ext cx="4005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Cotter G. JAMA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2023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27:e234553. 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46D6B4-892D-8F4D-9311-80BD9179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95" y="4869160"/>
            <a:ext cx="977900" cy="673100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BB4A6826-5C8B-534A-8199-AA35EBCD1E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02491" y="2420888"/>
            <a:ext cx="293125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19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A3A8B-64F3-F14F-840E-0BBD4863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C’est la titration qui importe plus que le suivi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FB99FC5-D3DB-4547-B558-E36C251390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432" y="2924944"/>
            <a:ext cx="4553368" cy="3184725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7997167-4595-394A-AAEC-9A7D8865D9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0237" y="3301370"/>
            <a:ext cx="4326872" cy="24318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22E639-6507-B642-B4BD-2587F766841D}"/>
              </a:ext>
            </a:extLst>
          </p:cNvPr>
          <p:cNvSpPr txBox="1"/>
          <p:nvPr/>
        </p:nvSpPr>
        <p:spPr>
          <a:xfrm>
            <a:off x="755576" y="619320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PACT-HF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1750E7-C78D-6645-AB39-1D3B460F1AF7}"/>
              </a:ext>
            </a:extLst>
          </p:cNvPr>
          <p:cNvSpPr/>
          <p:nvPr/>
        </p:nvSpPr>
        <p:spPr>
          <a:xfrm>
            <a:off x="4350455" y="6359330"/>
            <a:ext cx="4634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Averbuch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Fail.2024.doi:10.1002/ejhf.3134</a:t>
            </a:r>
            <a:endParaRPr lang="fr-FR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471C8C-2B45-8D42-8C34-93F0D6483979}"/>
              </a:ext>
            </a:extLst>
          </p:cNvPr>
          <p:cNvSpPr/>
          <p:nvPr/>
        </p:nvSpPr>
        <p:spPr>
          <a:xfrm>
            <a:off x="332656" y="1720561"/>
            <a:ext cx="8478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2494 pts hospitalisés pour IC (</a:t>
            </a:r>
            <a:r>
              <a:rPr lang="fr-FR" dirty="0" err="1"/>
              <a:t>qqst</a:t>
            </a:r>
            <a:r>
              <a:rPr lang="fr-FR" dirty="0"/>
              <a:t> FEVG) randomisés suivi </a:t>
            </a:r>
            <a:r>
              <a:rPr lang="fr-FR" dirty="0" err="1"/>
              <a:t>std</a:t>
            </a:r>
            <a:r>
              <a:rPr lang="fr-FR" dirty="0"/>
              <a:t> vs suivi rapproché en clinique et à domicile par IDE spécialisées : 77 ans, 50% femmes</a:t>
            </a:r>
          </a:p>
          <a:p>
            <a:pPr algn="ctr"/>
            <a:r>
              <a:rPr lang="fr-FR" dirty="0"/>
              <a:t>Pas changement critère I</a:t>
            </a:r>
            <a:r>
              <a:rPr lang="fr-FR" baseline="30000" dirty="0"/>
              <a:t>r </a:t>
            </a:r>
            <a:r>
              <a:rPr lang="fr-FR" dirty="0" err="1"/>
              <a:t>morbi</a:t>
            </a:r>
            <a:r>
              <a:rPr lang="fr-FR" dirty="0"/>
              <a:t>-mortalité mais pas de </a:t>
            </a:r>
            <a:r>
              <a:rPr lang="fr-FR" dirty="0" err="1"/>
              <a:t>chgt</a:t>
            </a:r>
            <a:r>
              <a:rPr lang="fr-FR" dirty="0"/>
              <a:t> de TTT non plus </a:t>
            </a:r>
          </a:p>
        </p:txBody>
      </p:sp>
    </p:spTree>
    <p:extLst>
      <p:ext uri="{BB962C8B-B14F-4D97-AF65-F5344CB8AC3E}">
        <p14:creationId xmlns:p14="http://schemas.microsoft.com/office/powerpoint/2010/main" val="2872876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6B751C-5338-4945-A27A-F6081D67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7808"/>
            <a:ext cx="9144000" cy="246121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AAAF8CD-BE57-7146-91A5-0A0F9961083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b="1" dirty="0"/>
              <a:t>Incapacité à titrer = IC avancée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FD339E-F2B4-BC47-90D8-5AC90BED4462}"/>
              </a:ext>
            </a:extLst>
          </p:cNvPr>
          <p:cNvSpPr/>
          <p:nvPr/>
        </p:nvSpPr>
        <p:spPr>
          <a:xfrm>
            <a:off x="3923928" y="4838379"/>
            <a:ext cx="5040560" cy="260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404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11560" y="2636912"/>
            <a:ext cx="8064896" cy="1470025"/>
          </a:xfrm>
          <a:solidFill>
            <a:srgbClr val="00B0F0"/>
          </a:solidFill>
        </p:spPr>
        <p:txBody>
          <a:bodyPr/>
          <a:lstStyle/>
          <a:p>
            <a:r>
              <a:rPr lang="fr-FR" b="1" dirty="0"/>
              <a:t>TTT pharmacologiques de l’ICFEP</a:t>
            </a:r>
          </a:p>
        </p:txBody>
      </p:sp>
    </p:spTree>
    <p:extLst>
      <p:ext uri="{BB962C8B-B14F-4D97-AF65-F5344CB8AC3E}">
        <p14:creationId xmlns:p14="http://schemas.microsoft.com/office/powerpoint/2010/main" val="1187568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0D026665-ACDC-8845-8BFD-5E23A4B36D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7973" y="2593380"/>
            <a:ext cx="4038600" cy="33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ICFEP : Intérêt TTT anti HTA préventif 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380690A-BA30-2442-B512-D9A20A8B69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21225" y="3019553"/>
            <a:ext cx="4038600" cy="2826276"/>
          </a:xfrm>
          <a:prstGeom prst="rect">
            <a:avLst/>
          </a:prstGeom>
        </p:spPr>
      </p:pic>
      <p:sp>
        <p:nvSpPr>
          <p:cNvPr id="79877" name="ZoneTexte 1"/>
          <p:cNvSpPr txBox="1">
            <a:spLocks noChangeArrowheads="1"/>
          </p:cNvSpPr>
          <p:nvPr/>
        </p:nvSpPr>
        <p:spPr bwMode="auto">
          <a:xfrm>
            <a:off x="3254590" y="3732287"/>
            <a:ext cx="817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/>
              <a:t>-64%</a:t>
            </a:r>
          </a:p>
        </p:txBody>
      </p:sp>
      <p:sp>
        <p:nvSpPr>
          <p:cNvPr id="79878" name="ZoneTexte 2"/>
          <p:cNvSpPr txBox="1">
            <a:spLocks noChangeArrowheads="1"/>
          </p:cNvSpPr>
          <p:nvPr/>
        </p:nvSpPr>
        <p:spPr bwMode="auto">
          <a:xfrm>
            <a:off x="6350" y="1670050"/>
            <a:ext cx="44894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3845 pts &gt;80 ans avec TAS &gt; 160mmHg, </a:t>
            </a:r>
            <a:r>
              <a:rPr lang="fr-FR" dirty="0" err="1"/>
              <a:t>ttt</a:t>
            </a:r>
            <a:r>
              <a:rPr lang="fr-FR" dirty="0"/>
              <a:t> par </a:t>
            </a:r>
            <a:r>
              <a:rPr lang="fr-FR" dirty="0" err="1"/>
              <a:t>Indapamide</a:t>
            </a:r>
            <a:r>
              <a:rPr lang="fr-FR" dirty="0"/>
              <a:t> +/- </a:t>
            </a:r>
            <a:r>
              <a:rPr lang="fr-FR" dirty="0" err="1"/>
              <a:t>Perindopril</a:t>
            </a:r>
            <a:r>
              <a:rPr lang="fr-FR" dirty="0"/>
              <a:t> Vs placebo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3735" y="5995004"/>
            <a:ext cx="303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9933"/>
                </a:solidFill>
              </a:rPr>
              <a:t>HYVET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1DC33A-A3FE-F942-AE93-AC73FD5FB5A4}"/>
              </a:ext>
            </a:extLst>
          </p:cNvPr>
          <p:cNvSpPr txBox="1"/>
          <p:nvPr/>
        </p:nvSpPr>
        <p:spPr>
          <a:xfrm>
            <a:off x="345065" y="6456669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Beckett N. N </a:t>
            </a:r>
            <a:r>
              <a:rPr lang="fr-FR" sz="1400" dirty="0" err="1"/>
              <a:t>Engl</a:t>
            </a:r>
            <a:r>
              <a:rPr lang="fr-FR" sz="1400" dirty="0"/>
              <a:t> J Med 2008;358:1887-98.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E5D2C7-FA35-F24D-91C1-B4DB22C397AC}"/>
              </a:ext>
            </a:extLst>
          </p:cNvPr>
          <p:cNvSpPr txBox="1"/>
          <p:nvPr/>
        </p:nvSpPr>
        <p:spPr>
          <a:xfrm>
            <a:off x="4932040" y="6458749"/>
            <a:ext cx="3939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Upadhya</a:t>
            </a:r>
            <a:r>
              <a:rPr lang="fr-FR" sz="1400" dirty="0"/>
              <a:t> B. </a:t>
            </a:r>
            <a:r>
              <a:rPr lang="fr-FR" sz="1400" dirty="0" err="1"/>
              <a:t>Circ</a:t>
            </a:r>
            <a:r>
              <a:rPr lang="fr-FR" sz="1400" dirty="0"/>
              <a:t> </a:t>
            </a:r>
            <a:r>
              <a:rPr lang="fr-FR" sz="1400" dirty="0" err="1"/>
              <a:t>Heart</a:t>
            </a:r>
            <a:r>
              <a:rPr lang="fr-FR" sz="1400" dirty="0"/>
              <a:t> Fail.2017;10:e003613.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CE8581-2151-DA45-9BEF-15A43910FCB7}"/>
              </a:ext>
            </a:extLst>
          </p:cNvPr>
          <p:cNvSpPr txBox="1"/>
          <p:nvPr/>
        </p:nvSpPr>
        <p:spPr>
          <a:xfrm>
            <a:off x="5223185" y="5995003"/>
            <a:ext cx="303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9933"/>
                </a:solidFill>
              </a:rPr>
              <a:t>SPRINT 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9D9DE286-2C3E-9642-B9A7-F9741AB3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0050"/>
            <a:ext cx="4489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9361 pts &gt;50 ans avec TAS &gt; 130mmHg sans diabète ni AVC mais haut risque CV, TTT intensif TAS &lt; 120 </a:t>
            </a:r>
            <a:r>
              <a:rPr lang="fr-FR" dirty="0" err="1"/>
              <a:t>mmHg</a:t>
            </a:r>
            <a:r>
              <a:rPr lang="fr-FR" dirty="0"/>
              <a:t> vs TTT STD &lt; 140mmHg</a:t>
            </a:r>
          </a:p>
        </p:txBody>
      </p:sp>
      <p:sp>
        <p:nvSpPr>
          <p:cNvPr id="21" name="ZoneTexte 1">
            <a:extLst>
              <a:ext uri="{FF2B5EF4-FFF2-40B4-BE49-F238E27FC236}">
                <a16:creationId xmlns:a16="http://schemas.microsoft.com/office/drawing/2014/main" id="{0F244D24-F64C-BC4C-8762-107B947D6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328" y="4111073"/>
            <a:ext cx="817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/>
              <a:t>-37%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33BEE-EA63-A049-B169-A838672ED4AF}"/>
              </a:ext>
            </a:extLst>
          </p:cNvPr>
          <p:cNvSpPr txBox="1"/>
          <p:nvPr/>
        </p:nvSpPr>
        <p:spPr>
          <a:xfrm>
            <a:off x="1716936" y="2921825"/>
            <a:ext cx="242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TAS 173 → -15 </a:t>
            </a:r>
            <a:r>
              <a:rPr lang="fr-FR" sz="1400" dirty="0" err="1"/>
              <a:t>mmHg</a:t>
            </a:r>
            <a:endParaRPr lang="fr-FR" sz="1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C7DCFEF-CF15-B546-94B5-55D70C91D6BB}"/>
              </a:ext>
            </a:extLst>
          </p:cNvPr>
          <p:cNvSpPr txBox="1"/>
          <p:nvPr/>
        </p:nvSpPr>
        <p:spPr>
          <a:xfrm>
            <a:off x="5223185" y="4546526"/>
            <a:ext cx="242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TAS 140 → -13 </a:t>
            </a:r>
            <a:r>
              <a:rPr lang="fr-FR" sz="1400" dirty="0" err="1"/>
              <a:t>mmHg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27322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8A828-F562-374B-9F57-BE800E3C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88" y="620688"/>
            <a:ext cx="7886700" cy="556499"/>
          </a:xfrm>
        </p:spPr>
        <p:txBody>
          <a:bodyPr/>
          <a:lstStyle/>
          <a:p>
            <a:r>
              <a:rPr lang="fr-FR" b="1" dirty="0"/>
              <a:t>TTT pharmacologique de ICFEP</a:t>
            </a:r>
            <a:br>
              <a:rPr lang="fr-FR" b="1" dirty="0"/>
            </a:br>
            <a:r>
              <a:rPr lang="fr-FR" b="1" dirty="0"/>
              <a:t>ESC 2023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1795CE6-EB7E-DB42-B047-93F643FBF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070" y="2348880"/>
            <a:ext cx="7825136" cy="2878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2348C0-436F-B54A-B852-B94B59CACCCA}"/>
              </a:ext>
            </a:extLst>
          </p:cNvPr>
          <p:cNvSpPr/>
          <p:nvPr/>
        </p:nvSpPr>
        <p:spPr>
          <a:xfrm>
            <a:off x="3523297" y="3497580"/>
            <a:ext cx="2083118" cy="65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69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Définition à la fois simple et complexe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514804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/>
              <a:t>Syndrome clinique </a:t>
            </a:r>
            <a:r>
              <a:rPr lang="fr-FR" dirty="0"/>
              <a:t>très hétérogène regroupant des entités différentes en termes de phénotype de patients ou de prise en charge. IC ≠ maladie homogène</a:t>
            </a:r>
          </a:p>
          <a:p>
            <a:pPr marL="285750" indent="-285750">
              <a:buFontTx/>
              <a:buChar char="-"/>
            </a:pPr>
            <a:r>
              <a:rPr lang="fr-FR" dirty="0"/>
              <a:t>Avec l’âge, signes et symptômes moins typiques et spécifiques, interprétation du taux BNP/NT-</a:t>
            </a:r>
            <a:r>
              <a:rPr lang="fr-FR" dirty="0" err="1"/>
              <a:t>proBNP</a:t>
            </a:r>
            <a:r>
              <a:rPr lang="fr-FR" dirty="0"/>
              <a:t> moins évidente et + de comorbidités </a:t>
            </a:r>
            <a:r>
              <a:rPr lang="fr-FR" dirty="0">
                <a:sym typeface="Wingdings"/>
              </a:rPr>
              <a:t> </a:t>
            </a:r>
            <a:r>
              <a:rPr lang="fr-FR" dirty="0"/>
              <a:t>diagnostic souvent plus difficile.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204499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dirty="0"/>
              <a:t>À l’inverse d’autres défaillances chroniques d’organe, l’IC n’est pas définie par une valeur seuil (FEVG, BNP, Cl </a:t>
            </a:r>
            <a:r>
              <a:rPr lang="fr-FR" dirty="0" err="1"/>
              <a:t>creat</a:t>
            </a:r>
            <a:r>
              <a:rPr lang="fr-FR" dirty="0"/>
              <a:t>, VEMS/CVF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pPr algn="ctr">
              <a:defRPr/>
            </a:pPr>
            <a:r>
              <a:rPr lang="fr-FR" dirty="0"/>
              <a:t>Incapacité du cœur à assurer un débit systémique apte à satisfaire les besoins métaboliques de l’organisme, </a:t>
            </a:r>
            <a:r>
              <a:rPr lang="fr-FR" b="1" dirty="0"/>
              <a:t>dans des conditions de </a:t>
            </a:r>
            <a:r>
              <a:rPr lang="fr-FR" b="1" dirty="0" err="1"/>
              <a:t>précharge</a:t>
            </a:r>
            <a:r>
              <a:rPr lang="fr-FR" b="1" dirty="0"/>
              <a:t> normale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4F66B8E-371D-F543-862D-BC9C972BD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03" y="3407291"/>
            <a:ext cx="8229600" cy="17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0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28C3A-82FC-A745-87AA-95F510D1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ARM et ICFEP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2B71F561-2931-1341-846A-F1A8D86AF8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0072" y="1401601"/>
            <a:ext cx="3240360" cy="4777915"/>
          </a:xfrm>
          <a:prstGeom prst="rect">
            <a:avLst/>
          </a:prstGeom>
        </p:spPr>
      </p:pic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72D1223A-E3B4-FD43-90BA-79B8EA6AA7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6490" y="1860525"/>
            <a:ext cx="4038600" cy="365035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48CCA6-54F7-7A47-96C0-CBCBADD96BDB}"/>
              </a:ext>
            </a:extLst>
          </p:cNvPr>
          <p:cNvSpPr txBox="1"/>
          <p:nvPr/>
        </p:nvSpPr>
        <p:spPr>
          <a:xfrm>
            <a:off x="235331" y="5953766"/>
            <a:ext cx="404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FINEARTS-HF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075D1F-71E9-174C-AA1B-AFC00480B63B}"/>
              </a:ext>
            </a:extLst>
          </p:cNvPr>
          <p:cNvSpPr/>
          <p:nvPr/>
        </p:nvSpPr>
        <p:spPr>
          <a:xfrm>
            <a:off x="5282959" y="6208112"/>
            <a:ext cx="3177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Solomon S. 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 Med.2024 Sep.</a:t>
            </a:r>
          </a:p>
          <a:p>
            <a:r>
              <a:rPr lang="fr-FR" sz="1400" dirty="0" err="1"/>
              <a:t>Eur</a:t>
            </a:r>
            <a:r>
              <a:rPr lang="fr-FR" sz="1400" dirty="0"/>
              <a:t> J </a:t>
            </a:r>
            <a:r>
              <a:rPr lang="fr-FR" sz="1400" dirty="0" err="1"/>
              <a:t>Heart</a:t>
            </a:r>
            <a:r>
              <a:rPr lang="fr-FR" sz="1400" dirty="0"/>
              <a:t> Fail.2024;26:1334–1346</a:t>
            </a:r>
          </a:p>
        </p:txBody>
      </p:sp>
    </p:spTree>
    <p:extLst>
      <p:ext uri="{BB962C8B-B14F-4D97-AF65-F5344CB8AC3E}">
        <p14:creationId xmlns:p14="http://schemas.microsoft.com/office/powerpoint/2010/main" val="1724817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D5BAB6-F184-BF4E-BC9F-D80400A2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aGLP1/GIP dans ICFEP chez obèses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FCFDD-C2C6-514F-80F5-107211204FBD}"/>
              </a:ext>
            </a:extLst>
          </p:cNvPr>
          <p:cNvSpPr/>
          <p:nvPr/>
        </p:nvSpPr>
        <p:spPr>
          <a:xfrm>
            <a:off x="4792526" y="6449412"/>
            <a:ext cx="4104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Packer M. 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 Med. 2024 Nov. AHA Meeting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D93CCF-F395-AE47-9679-0EDE8A3C19E6}"/>
              </a:ext>
            </a:extLst>
          </p:cNvPr>
          <p:cNvSpPr/>
          <p:nvPr/>
        </p:nvSpPr>
        <p:spPr>
          <a:xfrm>
            <a:off x="323528" y="1459834"/>
            <a:ext cx="8553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731 patients ICFEP IMC&gt;30 randomisés </a:t>
            </a:r>
            <a:r>
              <a:rPr lang="fr-FR" dirty="0" err="1"/>
              <a:t>Tirzepatide</a:t>
            </a:r>
            <a:r>
              <a:rPr lang="fr-FR" dirty="0"/>
              <a:t> 15mg vs </a:t>
            </a:r>
            <a:r>
              <a:rPr lang="fr-FR" dirty="0" err="1"/>
              <a:t>plbo</a:t>
            </a:r>
            <a:r>
              <a:rPr lang="fr-FR" dirty="0"/>
              <a:t> pdt 52 </a:t>
            </a:r>
            <a:r>
              <a:rPr lang="fr-FR" dirty="0" err="1"/>
              <a:t>sem</a:t>
            </a:r>
            <a:endParaRPr lang="fr-FR" dirty="0"/>
          </a:p>
          <a:p>
            <a:pPr algn="ctr"/>
            <a:r>
              <a:rPr lang="fr-FR" dirty="0"/>
              <a:t>65 ans, 54% ♀, 72% NYHA 2, IMC 38, 48% DT2, 73% diurétiques, 17% iSGLT2, FE 61%, 30% CAD, </a:t>
            </a:r>
            <a:r>
              <a:rPr lang="fr-FR" dirty="0" err="1"/>
              <a:t>NTproBNP</a:t>
            </a:r>
            <a:r>
              <a:rPr lang="fr-FR" dirty="0"/>
              <a:t> 180, DFG 64, 47% HFH &lt; 12 mois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235117-9AA7-3846-A7A0-39335AA2E318}"/>
              </a:ext>
            </a:extLst>
          </p:cNvPr>
          <p:cNvSpPr/>
          <p:nvPr/>
        </p:nvSpPr>
        <p:spPr>
          <a:xfrm>
            <a:off x="159273" y="6110858"/>
            <a:ext cx="413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Amélioration KCCQ et TM6 (+18m)</a:t>
            </a:r>
          </a:p>
          <a:p>
            <a:r>
              <a:rPr lang="fr-FR" dirty="0"/>
              <a:t>Diminution </a:t>
            </a:r>
            <a:r>
              <a:rPr lang="fr-FR" dirty="0" err="1"/>
              <a:t>hsCRP</a:t>
            </a:r>
            <a:r>
              <a:rPr lang="fr-FR" dirty="0"/>
              <a:t> et perte poids -12%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1F2649D-84BC-194F-8D16-C7BBF6267036}"/>
              </a:ext>
            </a:extLst>
          </p:cNvPr>
          <p:cNvSpPr txBox="1"/>
          <p:nvPr/>
        </p:nvSpPr>
        <p:spPr>
          <a:xfrm>
            <a:off x="5467831" y="5951845"/>
            <a:ext cx="247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SUMMIT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A30D960-E54B-9A4F-9104-F5774BF571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9922" y="2600077"/>
            <a:ext cx="6682448" cy="3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7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11560" y="2636912"/>
            <a:ext cx="8064896" cy="1470025"/>
          </a:xfrm>
          <a:solidFill>
            <a:srgbClr val="00B0F0"/>
          </a:solidFill>
        </p:spPr>
        <p:txBody>
          <a:bodyPr/>
          <a:lstStyle/>
          <a:p>
            <a:r>
              <a:rPr lang="fr-FR" b="1" dirty="0"/>
              <a:t>TTT non pharmacologiques</a:t>
            </a:r>
          </a:p>
        </p:txBody>
      </p:sp>
    </p:spTree>
    <p:extLst>
      <p:ext uri="{BB962C8B-B14F-4D97-AF65-F5344CB8AC3E}">
        <p14:creationId xmlns:p14="http://schemas.microsoft.com/office/powerpoint/2010/main" val="755427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028701" y="-596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BBG et resynchronisation</a:t>
            </a:r>
          </a:p>
        </p:txBody>
      </p:sp>
      <p:pic>
        <p:nvPicPr>
          <p:cNvPr id="6" name="Asynchronisme2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1046" y="1529552"/>
            <a:ext cx="3886200" cy="2639616"/>
          </a:xfrm>
        </p:spPr>
      </p:pic>
      <p:pic>
        <p:nvPicPr>
          <p:cNvPr id="1026" name="Picture 2" descr="C:\Users\picardz\Pictures\ECG-rythmo\BBg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92" y="4256501"/>
            <a:ext cx="4675908" cy="25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RT_Heart">
            <a:extLst>
              <a:ext uri="{FF2B5EF4-FFF2-40B4-BE49-F238E27FC236}">
                <a16:creationId xmlns:a16="http://schemas.microsoft.com/office/drawing/2014/main" id="{6A75A26F-5C10-F04E-905D-0FE85433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5" t="2397" r="20836" b="11649"/>
          <a:stretch>
            <a:fillRect/>
          </a:stretch>
        </p:blipFill>
        <p:spPr bwMode="auto">
          <a:xfrm>
            <a:off x="467342" y="1628800"/>
            <a:ext cx="3591582" cy="478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19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76" y="1432980"/>
            <a:ext cx="1862222" cy="24441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21541" t="15254" r="28656" b="9615"/>
          <a:stretch/>
        </p:blipFill>
        <p:spPr>
          <a:xfrm>
            <a:off x="1005665" y="4077072"/>
            <a:ext cx="2448272" cy="24482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197" y="1417638"/>
            <a:ext cx="3168352" cy="21083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Défibrillateur et prévention mort subite </a:t>
            </a:r>
            <a:r>
              <a:rPr lang="fr-FR" dirty="0"/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2CB892B-9FD4-3D47-A561-231F84B94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717032"/>
            <a:ext cx="4216794" cy="2975804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E896B8-0F37-F64E-8C69-F6EA8635FACD}"/>
              </a:ext>
            </a:extLst>
          </p:cNvPr>
          <p:cNvSpPr txBox="1"/>
          <p:nvPr/>
        </p:nvSpPr>
        <p:spPr>
          <a:xfrm>
            <a:off x="2740097" y="242418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Prévention primaire</a:t>
            </a:r>
          </a:p>
          <a:p>
            <a:r>
              <a:rPr lang="fr-FR" dirty="0"/>
              <a:t>Prévention secondaire</a:t>
            </a:r>
          </a:p>
        </p:txBody>
      </p:sp>
    </p:spTree>
    <p:extLst>
      <p:ext uri="{BB962C8B-B14F-4D97-AF65-F5344CB8AC3E}">
        <p14:creationId xmlns:p14="http://schemas.microsoft.com/office/powerpoint/2010/main" val="1906442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A75A3-281C-A347-AED1-9CD84080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Place des TTT électriques après quadrithérapie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B945E156-059C-2444-9234-1579C4259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701" y="1844824"/>
            <a:ext cx="629059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62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B7A70E0-1BB0-0A4E-9540-9AB67F4B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PEC de l’IM secondaire </a:t>
            </a:r>
          </a:p>
        </p:txBody>
      </p:sp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1F567A3E-C888-9D4A-8082-7EC18FE120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9353"/>
            <a:ext cx="4038600" cy="2726165"/>
          </a:xfrm>
        </p:spPr>
      </p:pic>
      <p:pic>
        <p:nvPicPr>
          <p:cNvPr id="8" name="Espace réservé du contenu 12">
            <a:extLst>
              <a:ext uri="{FF2B5EF4-FFF2-40B4-BE49-F238E27FC236}">
                <a16:creationId xmlns:a16="http://schemas.microsoft.com/office/drawing/2014/main" id="{EE124301-8B41-2E4E-BDC5-D08AD835D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59" y="2448890"/>
            <a:ext cx="4038600" cy="3326592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E25A093-341A-714D-A449-240ECE0853C0}"/>
              </a:ext>
            </a:extLst>
          </p:cNvPr>
          <p:cNvSpPr txBox="1"/>
          <p:nvPr/>
        </p:nvSpPr>
        <p:spPr>
          <a:xfrm>
            <a:off x="5815675" y="586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9933"/>
                </a:solidFill>
              </a:rPr>
              <a:t>PRIME </a:t>
            </a:r>
            <a:r>
              <a:rPr lang="fr-FR" sz="2400" b="1" dirty="0" err="1">
                <a:solidFill>
                  <a:srgbClr val="FF9933"/>
                </a:solidFill>
              </a:rPr>
              <a:t>study</a:t>
            </a:r>
            <a:endParaRPr lang="fr-FR" sz="2400" b="1" dirty="0">
              <a:solidFill>
                <a:srgbClr val="FF993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920872-F729-4A42-9719-5F30D605FFD1}"/>
              </a:ext>
            </a:extLst>
          </p:cNvPr>
          <p:cNvSpPr/>
          <p:nvPr/>
        </p:nvSpPr>
        <p:spPr>
          <a:xfrm>
            <a:off x="5504037" y="6409604"/>
            <a:ext cx="2999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arial" charset="0"/>
              </a:rPr>
              <a:t>Kang D. Circ. 2019;139:1354-1365.</a:t>
            </a:r>
            <a:endParaRPr lang="fr-FR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2640E-2842-A04D-A5D1-87A7D28A2BFE}"/>
              </a:ext>
            </a:extLst>
          </p:cNvPr>
          <p:cNvSpPr/>
          <p:nvPr/>
        </p:nvSpPr>
        <p:spPr>
          <a:xfrm>
            <a:off x="913668" y="6409604"/>
            <a:ext cx="3125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ea typeface="Arial" charset="0"/>
                <a:cs typeface="Arial" charset="0"/>
              </a:rPr>
              <a:t>Bertrand P. Circ. 2017;135:297–314.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794BA3-0C79-224F-AE16-C8A3D03FCE98}"/>
              </a:ext>
            </a:extLst>
          </p:cNvPr>
          <p:cNvSpPr txBox="1"/>
          <p:nvPr/>
        </p:nvSpPr>
        <p:spPr>
          <a:xfrm>
            <a:off x="251520" y="185683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IM secondaire dans ICFER, fréquente et aggrave pronostic mais chirurgie isolée à haut risque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0117C4-01AB-1945-A8D0-D46918D1B8C5}"/>
              </a:ext>
            </a:extLst>
          </p:cNvPr>
          <p:cNvSpPr txBox="1"/>
          <p:nvPr/>
        </p:nvSpPr>
        <p:spPr>
          <a:xfrm>
            <a:off x="5076056" y="1856830"/>
            <a:ext cx="385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Importance de l’optimisation du TTT</a:t>
            </a:r>
          </a:p>
        </p:txBody>
      </p:sp>
    </p:spTree>
    <p:extLst>
      <p:ext uri="{BB962C8B-B14F-4D97-AF65-F5344CB8AC3E}">
        <p14:creationId xmlns:p14="http://schemas.microsoft.com/office/powerpoint/2010/main" val="367943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A3B509F-5E64-C749-BDAC-05E0D1A7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Mitraclip</a:t>
            </a:r>
            <a:r>
              <a:rPr lang="fr-FR" b="1" dirty="0"/>
              <a:t> dans IM 2</a:t>
            </a:r>
            <a:r>
              <a:rPr lang="fr-FR" b="1" baseline="30000" dirty="0"/>
              <a:t>ndr</a:t>
            </a:r>
            <a:r>
              <a:rPr lang="fr-FR" b="1" dirty="0"/>
              <a:t>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2FBAD5B-A25F-C246-8ABC-41316D855B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903860"/>
            <a:ext cx="4038600" cy="3918641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634E15-13A8-174C-A1CD-226B25BE5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0120" y="1600200"/>
            <a:ext cx="4853880" cy="4525963"/>
          </a:xfrm>
        </p:spPr>
        <p:txBody>
          <a:bodyPr/>
          <a:lstStyle/>
          <a:p>
            <a:pPr algn="ctr"/>
            <a:r>
              <a:rPr lang="fr-FR" b="1" u="sng" dirty="0"/>
              <a:t>Après quadrithérapie </a:t>
            </a:r>
          </a:p>
          <a:p>
            <a:pPr algn="ctr"/>
            <a:r>
              <a:rPr lang="fr-FR" dirty="0"/>
              <a:t>Si tous les critères suivants sont présents : </a:t>
            </a:r>
          </a:p>
          <a:p>
            <a:pPr lvl="1"/>
            <a:r>
              <a:rPr lang="fr-FR" sz="2000" dirty="0"/>
              <a:t>FE 20-50%, NYHA II-IV, </a:t>
            </a:r>
          </a:p>
          <a:p>
            <a:pPr lvl="1"/>
            <a:r>
              <a:rPr lang="fr-FR" sz="2000" dirty="0"/>
              <a:t>SOR &gt; 30mm</a:t>
            </a:r>
            <a:r>
              <a:rPr lang="fr-FR" sz="2000" baseline="30000" dirty="0"/>
              <a:t>2</a:t>
            </a:r>
            <a:r>
              <a:rPr lang="fr-FR" sz="2000" dirty="0"/>
              <a:t>, </a:t>
            </a:r>
          </a:p>
          <a:p>
            <a:pPr lvl="1"/>
            <a:r>
              <a:rPr lang="fr-FR" sz="2000" dirty="0"/>
              <a:t>DTD &lt; 70mm, VTD &lt; 96 ml/m</a:t>
            </a:r>
            <a:r>
              <a:rPr lang="fr-FR" sz="2000" baseline="30000" dirty="0"/>
              <a:t>2</a:t>
            </a:r>
            <a:r>
              <a:rPr lang="fr-FR" sz="2000" dirty="0"/>
              <a:t>, </a:t>
            </a:r>
          </a:p>
          <a:p>
            <a:pPr lvl="1"/>
            <a:r>
              <a:rPr lang="fr-FR" sz="2000" dirty="0"/>
              <a:t>PAPS &lt; 70mmHg,</a:t>
            </a:r>
          </a:p>
          <a:p>
            <a:pPr lvl="1"/>
            <a:r>
              <a:rPr lang="fr-FR" sz="2000" dirty="0"/>
              <a:t>Absence de défaillance VD modérée ou sévère et d’IT sévère</a:t>
            </a:r>
          </a:p>
          <a:p>
            <a:pPr lvl="1"/>
            <a:r>
              <a:rPr lang="fr-FR" sz="2000" dirty="0"/>
              <a:t>Absence d’instabilité hémodynamique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365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IC avancée : définition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6089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+mn-lt"/>
              </a:rPr>
              <a:t> 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A6F7FF16-0FB9-4645-8F53-3AB6F30A9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04864"/>
            <a:ext cx="8229600" cy="29333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653105-3B5D-F440-8853-69D8ACA23BA9}"/>
              </a:ext>
            </a:extLst>
          </p:cNvPr>
          <p:cNvSpPr/>
          <p:nvPr/>
        </p:nvSpPr>
        <p:spPr>
          <a:xfrm>
            <a:off x="457200" y="5110208"/>
            <a:ext cx="8075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 addition to the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extra-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due to HF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cachexia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dysfunction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) or type II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hypertension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but are not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HF.</a:t>
            </a:r>
            <a:endParaRPr lang="fr-FR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F4DF45-2E75-5144-8375-133AFABF263B}"/>
              </a:ext>
            </a:extLst>
          </p:cNvPr>
          <p:cNvSpPr/>
          <p:nvPr/>
        </p:nvSpPr>
        <p:spPr>
          <a:xfrm>
            <a:off x="2699792" y="2560922"/>
            <a:ext cx="1800200" cy="188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B96FBF-B3C3-3640-82A8-8B7A36FEBA68}"/>
              </a:ext>
            </a:extLst>
          </p:cNvPr>
          <p:cNvSpPr/>
          <p:nvPr/>
        </p:nvSpPr>
        <p:spPr>
          <a:xfrm>
            <a:off x="503951" y="2570972"/>
            <a:ext cx="1368152" cy="1784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E9389B-F573-1146-AE18-8194629646A3}"/>
              </a:ext>
            </a:extLst>
          </p:cNvPr>
          <p:cNvSpPr/>
          <p:nvPr/>
        </p:nvSpPr>
        <p:spPr>
          <a:xfrm>
            <a:off x="187025" y="1596220"/>
            <a:ext cx="8769949" cy="563435"/>
          </a:xfrm>
          <a:prstGeom prst="rect">
            <a:avLst/>
          </a:prstGeom>
        </p:spPr>
        <p:txBody>
          <a:bodyPr wrap="square" lIns="100785" tIns="50393" rIns="100785" bIns="50393">
            <a:spAutoFit/>
          </a:bodyPr>
          <a:lstStyle/>
          <a:p>
            <a:pPr algn="ctr"/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mainly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but not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HFrEF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of the 2007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hemodynamic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0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74E85-1DFF-F54B-8704-0988A814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Timing de l’adressage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6110BC8-DD42-6341-B18A-C23A473C8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9499"/>
            <a:ext cx="8229600" cy="41273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567D41-6BE9-4C4F-BB7F-46A06EF8233F}"/>
              </a:ext>
            </a:extLst>
          </p:cNvPr>
          <p:cNvSpPr/>
          <p:nvPr/>
        </p:nvSpPr>
        <p:spPr>
          <a:xfrm>
            <a:off x="4572000" y="6308724"/>
            <a:ext cx="4330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Morris A. Circulation. 2021;144:00–00. DOI: 10.1161</a:t>
            </a:r>
            <a:endParaRPr lang="fr-FR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6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1C322-7224-E941-A978-0322E5B0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Très artificiellement, 2 formes distinctes : ICFER et ICFEP</a:t>
            </a:r>
          </a:p>
        </p:txBody>
      </p:sp>
      <p:pic>
        <p:nvPicPr>
          <p:cNvPr id="14" name="IRM CMI 4cav_ocBlRU.mp4">
            <a:hlinkClick r:id="" action="ppaction://media"/>
            <a:extLst>
              <a:ext uri="{FF2B5EF4-FFF2-40B4-BE49-F238E27FC236}">
                <a16:creationId xmlns:a16="http://schemas.microsoft.com/office/drawing/2014/main" id="{0B22487B-852C-2740-9086-DF33963FD16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2204864"/>
            <a:ext cx="4621983" cy="2952328"/>
          </a:xfrm>
        </p:spPr>
      </p:pic>
      <p:pic>
        <p:nvPicPr>
          <p:cNvPr id="15" name="I0277684.033_CDaX1R.mp4">
            <a:hlinkClick r:id="" action="ppaction://media"/>
            <a:extLst>
              <a:ext uri="{FF2B5EF4-FFF2-40B4-BE49-F238E27FC236}">
                <a16:creationId xmlns:a16="http://schemas.microsoft.com/office/drawing/2014/main" id="{B17AF6D0-D8E1-7B4C-802C-B23E82DF2AA1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3763" y="2204864"/>
            <a:ext cx="4326453" cy="295232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B79F72-B90D-884F-9282-B8E342761530}"/>
              </a:ext>
            </a:extLst>
          </p:cNvPr>
          <p:cNvSpPr/>
          <p:nvPr/>
        </p:nvSpPr>
        <p:spPr>
          <a:xfrm>
            <a:off x="142134" y="2204864"/>
            <a:ext cx="630132" cy="2762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4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CBE4C-1451-6A4C-A68C-D8BFDD6D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Transplantation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4EB435-4C0A-A148-940F-FB8A6E30F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1920" y="1628800"/>
            <a:ext cx="5177760" cy="3993307"/>
          </a:xfrm>
        </p:spPr>
        <p:txBody>
          <a:bodyPr/>
          <a:lstStyle/>
          <a:p>
            <a:r>
              <a:rPr lang="fr-FR" sz="2400" dirty="0"/>
              <a:t>Âge ≤ 65-70 ans </a:t>
            </a:r>
          </a:p>
          <a:p>
            <a:r>
              <a:rPr lang="fr-FR" sz="2400" dirty="0"/>
              <a:t>Recul &gt; 30 ans </a:t>
            </a:r>
          </a:p>
          <a:p>
            <a:r>
              <a:rPr lang="fr-FR" sz="2400" dirty="0"/>
              <a:t>≈ 450 /an en France </a:t>
            </a:r>
          </a:p>
          <a:p>
            <a:r>
              <a:rPr lang="fr-FR" sz="2400" dirty="0"/>
              <a:t>Pénurie greffon (1 greffon pour 2 candidats) </a:t>
            </a:r>
          </a:p>
          <a:p>
            <a:r>
              <a:rPr lang="fr-FR" sz="2400" dirty="0"/>
              <a:t>Médiane survie 12 ans (14 si survivant à 1 an)</a:t>
            </a:r>
          </a:p>
          <a:p>
            <a:r>
              <a:rPr lang="fr-FR" sz="2400" dirty="0"/>
              <a:t>Accès au greffon selon score cœur </a:t>
            </a:r>
          </a:p>
          <a:p>
            <a:r>
              <a:rPr lang="fr-FR" sz="2400" dirty="0"/>
              <a:t>Contraintes immunologiques et risque du traitement IS (cancer, </a:t>
            </a:r>
            <a:r>
              <a:rPr lang="fr-FR" sz="2400" dirty="0" err="1"/>
              <a:t>IRn</a:t>
            </a:r>
            <a:r>
              <a:rPr lang="fr-FR" sz="2400" dirty="0"/>
              <a:t>, diabète, rejet, coronaropathie…)</a:t>
            </a:r>
          </a:p>
          <a:p>
            <a:r>
              <a:rPr lang="fr-FR" sz="2400" dirty="0"/>
              <a:t>Meilleure qualité de vie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E78296B-8EBA-1749-975E-C83950A47A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600400" cy="27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4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8E7EB-898E-4441-AF59-4D5286C8B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LVAD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14B3F7-4B2A-D948-AAA2-262EA6AA2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1920" y="1484784"/>
            <a:ext cx="5112568" cy="4525963"/>
          </a:xfrm>
        </p:spPr>
        <p:txBody>
          <a:bodyPr/>
          <a:lstStyle/>
          <a:p>
            <a:r>
              <a:rPr lang="fr-FR" sz="2400" dirty="0"/>
              <a:t>&lt; 75 ans, BTT/BTD/DT </a:t>
            </a:r>
          </a:p>
          <a:p>
            <a:r>
              <a:rPr lang="fr-FR" sz="2400" dirty="0"/>
              <a:t>Pompe centrifuge en lévitation magnétique à flux continu </a:t>
            </a:r>
          </a:p>
          <a:p>
            <a:r>
              <a:rPr lang="fr-FR" sz="2400" dirty="0"/>
              <a:t>Nette amélioration des  résultats avec le temps par amélioration dispositifs (réduction +++ du taux d’AVC, de saignements digestifs et de thromboses pompes) </a:t>
            </a:r>
          </a:p>
          <a:p>
            <a:r>
              <a:rPr lang="fr-FR" sz="2400" dirty="0"/>
              <a:t>Post-op moins lourd </a:t>
            </a:r>
          </a:p>
          <a:p>
            <a:r>
              <a:rPr lang="fr-FR" sz="2400" dirty="0"/>
              <a:t>Complications spécifiques : infection </a:t>
            </a:r>
            <a:r>
              <a:rPr lang="fr-FR" sz="2400" dirty="0" err="1"/>
              <a:t>driveline</a:t>
            </a:r>
            <a:r>
              <a:rPr lang="fr-FR" sz="2400" dirty="0"/>
              <a:t>, </a:t>
            </a:r>
            <a:r>
              <a:rPr lang="fr-FR" sz="2400" dirty="0" err="1"/>
              <a:t>IAo</a:t>
            </a:r>
            <a:r>
              <a:rPr lang="fr-FR" sz="2400" dirty="0"/>
              <a:t>, défaillance VD… </a:t>
            </a:r>
          </a:p>
          <a:p>
            <a:r>
              <a:rPr lang="fr-FR" sz="2400" dirty="0"/>
              <a:t>Résultats précoce similaires (80% survie à 1 an) puis ↗︎ complications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392AD161-633D-3241-AB08-36A5480BDE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43195"/>
            <a:ext cx="3513953" cy="43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50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1C322-7224-E941-A978-0322E5B0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2 physiopathologies assez différentes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1E6FEEB-F792-9440-9111-EA2F8252E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9" y="1627195"/>
            <a:ext cx="4381500" cy="4556760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1EDE5E1-3160-A446-B585-88EB65FF82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42534"/>
            <a:ext cx="4406994" cy="331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614BF9-1C75-9F45-9B06-A44B86421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696" y="6378773"/>
            <a:ext cx="4032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err="1"/>
              <a:t>Borlaug</a:t>
            </a:r>
            <a:r>
              <a:rPr lang="fr-FR" sz="1400" dirty="0"/>
              <a:t> BA, Nat. </a:t>
            </a:r>
            <a:r>
              <a:rPr lang="fr-FR" sz="1400" dirty="0" err="1"/>
              <a:t>Rev</a:t>
            </a:r>
            <a:r>
              <a:rPr lang="fr-FR" sz="1400" dirty="0"/>
              <a:t>. Cardiol.2014; 11, 507–515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D66B48-399E-1E49-B997-98A3C9B826AF}"/>
              </a:ext>
            </a:extLst>
          </p:cNvPr>
          <p:cNvSpPr/>
          <p:nvPr/>
        </p:nvSpPr>
        <p:spPr>
          <a:xfrm>
            <a:off x="502449" y="6378261"/>
            <a:ext cx="375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Schrier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R. 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J Med.1999;341(8):577-85.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01937-E720-1F44-9D20-46CB853055BE}"/>
              </a:ext>
            </a:extLst>
          </p:cNvPr>
          <p:cNvSpPr/>
          <p:nvPr/>
        </p:nvSpPr>
        <p:spPr>
          <a:xfrm>
            <a:off x="5076056" y="3893878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44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11560" y="2636912"/>
            <a:ext cx="8064896" cy="1470025"/>
          </a:xfrm>
          <a:solidFill>
            <a:srgbClr val="00B0F0"/>
          </a:solidFill>
        </p:spPr>
        <p:txBody>
          <a:bodyPr/>
          <a:lstStyle/>
          <a:p>
            <a:r>
              <a:rPr lang="fr-FR" b="1" dirty="0"/>
              <a:t>TTT pharmacologiques de l’ICFER</a:t>
            </a:r>
          </a:p>
        </p:txBody>
      </p:sp>
    </p:spTree>
    <p:extLst>
      <p:ext uri="{BB962C8B-B14F-4D97-AF65-F5344CB8AC3E}">
        <p14:creationId xmlns:p14="http://schemas.microsoft.com/office/powerpoint/2010/main" val="70138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377825" y="6275388"/>
            <a:ext cx="1736725" cy="0"/>
          </a:xfrm>
          <a:prstGeom prst="line">
            <a:avLst/>
          </a:prstGeom>
          <a:noFill/>
          <a:ln w="57150" cap="sq">
            <a:solidFill>
              <a:srgbClr val="EE1E0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2559050" y="6365875"/>
            <a:ext cx="2114550" cy="0"/>
          </a:xfrm>
          <a:prstGeom prst="line">
            <a:avLst/>
          </a:prstGeom>
          <a:noFill/>
          <a:ln w="57150" cap="sq">
            <a:solidFill>
              <a:srgbClr val="EE1E0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982663" y="4206875"/>
            <a:ext cx="2560637" cy="501650"/>
          </a:xfrm>
          <a:prstGeom prst="ellipse">
            <a:avLst/>
          </a:prstGeom>
          <a:noFill/>
          <a:ln w="28575" cap="sq">
            <a:solidFill>
              <a:srgbClr val="EE1E0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800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2352675" y="5187950"/>
            <a:ext cx="2228850" cy="501650"/>
          </a:xfrm>
          <a:prstGeom prst="ellipse">
            <a:avLst/>
          </a:prstGeom>
          <a:noFill/>
          <a:ln w="28575" cap="sq">
            <a:solidFill>
              <a:srgbClr val="EE1E0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 rot="5951831">
                <a:off x="3754137" y="2224643"/>
                <a:ext cx="65242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⊘</m:t>
                      </m:r>
                    </m:oMath>
                  </m:oMathPara>
                </a14:m>
                <a:endParaRPr lang="fr-FR" sz="40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951831">
                <a:off x="3754137" y="2224643"/>
                <a:ext cx="652423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3203848" y="197858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Inhibiteur rénine</a:t>
            </a:r>
          </a:p>
        </p:txBody>
      </p:sp>
    </p:spTree>
    <p:extLst>
      <p:ext uri="{BB962C8B-B14F-4D97-AF65-F5344CB8AC3E}">
        <p14:creationId xmlns:p14="http://schemas.microsoft.com/office/powerpoint/2010/main" val="103296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2286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Effets bénéfique des IEC</a:t>
            </a:r>
          </a:p>
        </p:txBody>
      </p:sp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3419475" y="3001962"/>
            <a:ext cx="2076450" cy="396875"/>
            <a:chOff x="2160" y="2246"/>
            <a:chExt cx="1308" cy="250"/>
          </a:xfrm>
        </p:grpSpPr>
        <p:sp>
          <p:nvSpPr>
            <p:cNvPr id="12308" name="Text Box 4"/>
            <p:cNvSpPr txBox="1">
              <a:spLocks noChangeArrowheads="1"/>
            </p:cNvSpPr>
            <p:nvPr/>
          </p:nvSpPr>
          <p:spPr bwMode="auto">
            <a:xfrm>
              <a:off x="2160" y="2246"/>
              <a:ext cx="13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2"/>
                <a:buChar char="Ø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fr-FR" altLang="fr-FR" sz="2000" b="1">
                  <a:solidFill>
                    <a:srgbClr val="FF0000"/>
                  </a:solidFill>
                </a:rPr>
                <a:t>Action des IEC</a:t>
              </a:r>
              <a:endParaRPr lang="fr-FR" altLang="fr-FR" sz="28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2309" name="Rectangle 5"/>
            <p:cNvSpPr>
              <a:spLocks noChangeArrowheads="1"/>
            </p:cNvSpPr>
            <p:nvPr/>
          </p:nvSpPr>
          <p:spPr bwMode="auto">
            <a:xfrm>
              <a:off x="2160" y="2246"/>
              <a:ext cx="1308" cy="2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2"/>
                <a:buChar char="Ø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charset="2"/>
                <a:buChar char="l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fr-FR" altLang="fr-FR" sz="1800"/>
            </a:p>
          </p:txBody>
        </p:sp>
      </p:grpSp>
      <p:grpSp>
        <p:nvGrpSpPr>
          <p:cNvPr id="26627" name="Group 6"/>
          <p:cNvGrpSpPr>
            <a:grpSpLocks/>
          </p:cNvGrpSpPr>
          <p:nvPr/>
        </p:nvGrpSpPr>
        <p:grpSpPr bwMode="auto">
          <a:xfrm>
            <a:off x="134936" y="1765300"/>
            <a:ext cx="3036888" cy="2284414"/>
            <a:chOff x="103" y="1084"/>
            <a:chExt cx="1913" cy="1439"/>
          </a:xfrm>
        </p:grpSpPr>
        <p:grpSp>
          <p:nvGrpSpPr>
            <p:cNvPr id="26639" name="Group 7"/>
            <p:cNvGrpSpPr>
              <a:grpSpLocks/>
            </p:cNvGrpSpPr>
            <p:nvPr/>
          </p:nvGrpSpPr>
          <p:grpSpPr bwMode="auto">
            <a:xfrm>
              <a:off x="103" y="1084"/>
              <a:ext cx="1730" cy="1439"/>
              <a:chOff x="151" y="1084"/>
              <a:chExt cx="1730" cy="1439"/>
            </a:xfrm>
          </p:grpSpPr>
          <p:pic>
            <p:nvPicPr>
              <p:cNvPr id="26641" name="Picture 8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001FB8"/>
                  </a:clrFrom>
                  <a:clrTo>
                    <a:srgbClr val="001FB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" y="1724"/>
                <a:ext cx="902" cy="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7" name="Rectangle 9"/>
              <p:cNvSpPr>
                <a:spLocks noChangeArrowheads="1"/>
              </p:cNvSpPr>
              <p:nvPr/>
            </p:nvSpPr>
            <p:spPr bwMode="auto">
              <a:xfrm>
                <a:off x="151" y="1084"/>
                <a:ext cx="1730" cy="5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charset="2"/>
                  <a:buChar char="Ø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SzPct val="50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/>
                  <a:t>Vasodilatation </a:t>
                </a:r>
                <a:r>
                  <a:rPr lang="en-US" altLang="fr-FR" sz="2000" b="1" baseline="-25000" dirty="0" err="1"/>
                  <a:t>artérielle</a:t>
                </a:r>
                <a:r>
                  <a:rPr lang="en-US" altLang="fr-FR" sz="2000" b="1" baseline="-25000" dirty="0"/>
                  <a:t> et </a:t>
                </a:r>
                <a:r>
                  <a:rPr lang="en-US" altLang="fr-FR" sz="2000" b="1" baseline="-25000" dirty="0" err="1"/>
                  <a:t>veineuse</a:t>
                </a:r>
                <a:r>
                  <a:rPr lang="en-US" altLang="fr-FR" sz="2000" b="1" baseline="-25000" dirty="0"/>
                  <a:t> sans </a:t>
                </a:r>
                <a:r>
                  <a:rPr lang="en-US" altLang="fr-FR" sz="2000" b="1" baseline="-25000" dirty="0" err="1"/>
                  <a:t>effet</a:t>
                </a:r>
                <a:r>
                  <a:rPr lang="en-US" altLang="fr-FR" sz="2000" b="1" baseline="-25000" dirty="0"/>
                  <a:t> </a:t>
                </a:r>
                <a:r>
                  <a:rPr lang="en-US" altLang="fr-FR" sz="2000" b="1" baseline="-25000" dirty="0" err="1"/>
                  <a:t>tachycardisant</a:t>
                </a:r>
                <a:r>
                  <a:rPr lang="en-US" altLang="fr-FR" sz="2000" b="1" baseline="-25000" dirty="0"/>
                  <a:t>, reduction dysfunction </a:t>
                </a:r>
                <a:r>
                  <a:rPr lang="en-US" altLang="fr-FR" sz="2000" b="1" baseline="-25000" dirty="0" err="1"/>
                  <a:t>endothéliale</a:t>
                </a:r>
                <a:r>
                  <a:rPr lang="en-US" altLang="fr-FR" sz="2000" b="1" baseline="-25000" dirty="0"/>
                  <a:t> </a:t>
                </a:r>
              </a:p>
            </p:txBody>
          </p:sp>
        </p:grpSp>
        <p:sp>
          <p:nvSpPr>
            <p:cNvPr id="12305" name="Line 10"/>
            <p:cNvSpPr>
              <a:spLocks noChangeShapeType="1"/>
            </p:cNvSpPr>
            <p:nvPr/>
          </p:nvSpPr>
          <p:spPr bwMode="auto">
            <a:xfrm flipH="1">
              <a:off x="1488" y="2016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</p:grpSp>
      <p:grpSp>
        <p:nvGrpSpPr>
          <p:cNvPr id="26628" name="Group 11"/>
          <p:cNvGrpSpPr>
            <a:grpSpLocks/>
          </p:cNvGrpSpPr>
          <p:nvPr/>
        </p:nvGrpSpPr>
        <p:grpSpPr bwMode="auto">
          <a:xfrm>
            <a:off x="3285980" y="3511778"/>
            <a:ext cx="3267731" cy="3176589"/>
            <a:chOff x="2448" y="2256"/>
            <a:chExt cx="1964" cy="2001"/>
          </a:xfrm>
        </p:grpSpPr>
        <p:grpSp>
          <p:nvGrpSpPr>
            <p:cNvPr id="26635" name="Group 12"/>
            <p:cNvGrpSpPr>
              <a:grpSpLocks/>
            </p:cNvGrpSpPr>
            <p:nvPr/>
          </p:nvGrpSpPr>
          <p:grpSpPr bwMode="auto">
            <a:xfrm>
              <a:off x="2448" y="2896"/>
              <a:ext cx="1964" cy="1361"/>
              <a:chOff x="2496" y="2896"/>
              <a:chExt cx="1964" cy="1361"/>
            </a:xfrm>
          </p:grpSpPr>
          <p:pic>
            <p:nvPicPr>
              <p:cNvPr id="26637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60445"/>
                  </a:clrFrom>
                  <a:clrTo>
                    <a:srgbClr val="06044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896"/>
                <a:ext cx="786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3" name="Rectangle 14"/>
              <p:cNvSpPr>
                <a:spLocks noChangeArrowheads="1"/>
              </p:cNvSpPr>
              <p:nvPr/>
            </p:nvSpPr>
            <p:spPr bwMode="auto">
              <a:xfrm>
                <a:off x="3282" y="3166"/>
                <a:ext cx="1178" cy="1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charset="2"/>
                  <a:buChar char="Ø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SzPct val="50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/>
                  <a:t>Inhibition du SRAA :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>
                    <a:sym typeface="Symbol" charset="2"/>
                  </a:rPr>
                  <a:t> </a:t>
                </a:r>
                <a:r>
                  <a:rPr lang="en-US" altLang="fr-FR" sz="2000" b="1" baseline="-25000" dirty="0" err="1">
                    <a:sym typeface="Symbol" charset="2"/>
                  </a:rPr>
                  <a:t>Aldostérone</a:t>
                </a:r>
                <a:r>
                  <a:rPr lang="en-US" altLang="fr-FR" sz="2000" b="1" baseline="-25000" dirty="0">
                    <a:sym typeface="Symbol" charset="2"/>
                  </a:rPr>
                  <a:t> et </a:t>
                </a:r>
                <a:r>
                  <a:rPr lang="en-US" altLang="fr-FR" sz="2000" b="1" baseline="-25000" dirty="0" err="1">
                    <a:sym typeface="Symbol" charset="2"/>
                  </a:rPr>
                  <a:t>vasopressine</a:t>
                </a:r>
                <a:endParaRPr lang="en-US" altLang="fr-FR" sz="2000" b="1" baseline="-25000" dirty="0"/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/>
                  <a:t>Diminution </a:t>
                </a:r>
                <a:r>
                  <a:rPr lang="en-US" altLang="fr-FR" sz="2000" b="1" baseline="-25000" dirty="0" err="1"/>
                  <a:t>rétention</a:t>
                </a:r>
                <a:r>
                  <a:rPr lang="en-US" altLang="fr-FR" sz="2000" b="1" baseline="-25000" dirty="0"/>
                  <a:t> </a:t>
                </a:r>
                <a:r>
                  <a:rPr lang="en-US" altLang="fr-FR" sz="2000" b="1" baseline="-25000" dirty="0" err="1"/>
                  <a:t>hydrosodée</a:t>
                </a:r>
                <a:r>
                  <a:rPr lang="en-US" altLang="fr-FR" sz="2000" b="1" baseline="-25000" dirty="0"/>
                  <a:t>, </a:t>
                </a:r>
                <a:r>
                  <a:rPr lang="en-US" altLang="fr-FR" sz="2000" b="1" baseline="-25000" dirty="0" err="1"/>
                  <a:t>natriurèse</a:t>
                </a:r>
                <a:endParaRPr lang="en-US" altLang="fr-FR" sz="2000" b="1" baseline="-25000" dirty="0"/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/>
                  <a:t>Vasodilatation </a:t>
                </a:r>
                <a:r>
                  <a:rPr lang="en-US" altLang="fr-FR" sz="2000" b="1" baseline="-25000" dirty="0" err="1"/>
                  <a:t>efférente</a:t>
                </a:r>
                <a:r>
                  <a:rPr lang="en-US" altLang="fr-FR" sz="2000" b="1" baseline="-25000" dirty="0"/>
                  <a:t> &gt;&gt; </a:t>
                </a:r>
                <a:r>
                  <a:rPr lang="en-US" altLang="fr-FR" sz="2000" b="1" baseline="-25000" dirty="0" err="1"/>
                  <a:t>afférente</a:t>
                </a:r>
                <a:endParaRPr lang="en-US" altLang="fr-FR" sz="2000" b="1" baseline="-25000" dirty="0"/>
              </a:p>
            </p:txBody>
          </p:sp>
        </p:grpSp>
        <p:sp>
          <p:nvSpPr>
            <p:cNvPr id="12301" name="Line 15"/>
            <p:cNvSpPr>
              <a:spLocks noChangeShapeType="1"/>
            </p:cNvSpPr>
            <p:nvPr/>
          </p:nvSpPr>
          <p:spPr bwMode="auto">
            <a:xfrm rot="16200000" flipH="1">
              <a:off x="2568" y="2520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</p:grpSp>
      <p:grpSp>
        <p:nvGrpSpPr>
          <p:cNvPr id="26629" name="Group 16"/>
          <p:cNvGrpSpPr>
            <a:grpSpLocks/>
          </p:cNvGrpSpPr>
          <p:nvPr/>
        </p:nvGrpSpPr>
        <p:grpSpPr bwMode="auto">
          <a:xfrm>
            <a:off x="5715001" y="2133600"/>
            <a:ext cx="3357563" cy="3862390"/>
            <a:chOff x="3600" y="1344"/>
            <a:chExt cx="2115" cy="2433"/>
          </a:xfrm>
        </p:grpSpPr>
        <p:sp>
          <p:nvSpPr>
            <p:cNvPr id="12296" name="Line 17"/>
            <p:cNvSpPr>
              <a:spLocks noChangeShapeType="1"/>
            </p:cNvSpPr>
            <p:nvPr/>
          </p:nvSpPr>
          <p:spPr bwMode="auto">
            <a:xfrm>
              <a:off x="3600" y="2016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  <p:grpSp>
          <p:nvGrpSpPr>
            <p:cNvPr id="26632" name="Group 18"/>
            <p:cNvGrpSpPr>
              <a:grpSpLocks/>
            </p:cNvGrpSpPr>
            <p:nvPr/>
          </p:nvGrpSpPr>
          <p:grpSpPr bwMode="auto">
            <a:xfrm>
              <a:off x="4275" y="1344"/>
              <a:ext cx="1440" cy="2433"/>
              <a:chOff x="4323" y="1344"/>
              <a:chExt cx="1440" cy="2433"/>
            </a:xfrm>
          </p:grpSpPr>
          <p:pic>
            <p:nvPicPr>
              <p:cNvPr id="26633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30FFB"/>
                  </a:clrFrom>
                  <a:clrTo>
                    <a:srgbClr val="030F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3" y="1344"/>
                <a:ext cx="1101" cy="1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9" name="Rectangle 20"/>
              <p:cNvSpPr>
                <a:spLocks noChangeArrowheads="1"/>
              </p:cNvSpPr>
              <p:nvPr/>
            </p:nvSpPr>
            <p:spPr bwMode="auto">
              <a:xfrm>
                <a:off x="4323" y="2661"/>
                <a:ext cx="1440" cy="1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charset="2"/>
                  <a:buChar char="Ø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2"/>
                  </a:buClr>
                  <a:buSzPct val="50000"/>
                  <a:buFont typeface="Wingdings" charset="2"/>
                  <a:buChar char="l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l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 err="1"/>
                  <a:t>Amélioration</a:t>
                </a:r>
                <a:r>
                  <a:rPr lang="en-US" altLang="fr-FR" sz="2000" b="1" baseline="-25000" dirty="0"/>
                  <a:t> de la </a:t>
                </a:r>
                <a:r>
                  <a:rPr lang="en-US" altLang="fr-FR" sz="2000" b="1" baseline="-25000" dirty="0" err="1"/>
                  <a:t>fonction</a:t>
                </a:r>
                <a:r>
                  <a:rPr lang="en-US" altLang="fr-FR" sz="2000" b="1" baseline="-25000" dirty="0"/>
                  <a:t> </a:t>
                </a:r>
                <a:r>
                  <a:rPr lang="en-US" altLang="fr-FR" sz="2000" b="1" baseline="-25000" dirty="0" err="1"/>
                  <a:t>ventriculaire</a:t>
                </a:r>
                <a:r>
                  <a:rPr lang="en-US" altLang="fr-FR" sz="2000" b="1" baseline="-25000" dirty="0"/>
                  <a:t> gauche et VES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/>
                  <a:t>Diminution des pressions de </a:t>
                </a:r>
                <a:r>
                  <a:rPr lang="en-US" altLang="fr-FR" sz="2000" b="1" baseline="-25000" dirty="0" err="1"/>
                  <a:t>remplissage</a:t>
                </a:r>
                <a:r>
                  <a:rPr lang="en-US" altLang="fr-FR" sz="2000" b="1" baseline="-25000" dirty="0"/>
                  <a:t>, de PAPO et PAP</a:t>
                </a:r>
                <a:r>
                  <a:rPr lang="en-US" altLang="fr-FR" sz="2400" b="1" baseline="-25000" dirty="0"/>
                  <a:t>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 err="1"/>
                  <a:t>Amélioration</a:t>
                </a:r>
                <a:r>
                  <a:rPr lang="en-US" altLang="fr-FR" sz="2000" b="1" baseline="-25000" dirty="0"/>
                  <a:t> relaxation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en-US" altLang="fr-FR" sz="2000" b="1" baseline="-25000" dirty="0" err="1"/>
                  <a:t>Réduction</a:t>
                </a:r>
                <a:r>
                  <a:rPr lang="en-US" altLang="fr-FR" sz="2000" b="1" baseline="-25000" dirty="0"/>
                  <a:t> HVG et </a:t>
                </a:r>
                <a:r>
                  <a:rPr lang="en-US" altLang="fr-FR" sz="2000" b="1" baseline="-25000" dirty="0" err="1"/>
                  <a:t>fibrose</a:t>
                </a:r>
                <a:endParaRPr lang="en-US" altLang="fr-FR" sz="2000" b="1" baseline="-25000" dirty="0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8DF191B-27B8-F640-B7FC-78B108C07C88}"/>
              </a:ext>
            </a:extLst>
          </p:cNvPr>
          <p:cNvSpPr txBox="1"/>
          <p:nvPr/>
        </p:nvSpPr>
        <p:spPr>
          <a:xfrm>
            <a:off x="228600" y="4527778"/>
            <a:ext cx="26527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Autres effets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Ralentissement athérosclérose, réduction risque IDM</a:t>
            </a:r>
          </a:p>
          <a:p>
            <a:pPr marL="285750" indent="-285750">
              <a:buFontTx/>
              <a:buChar char="-"/>
            </a:pPr>
            <a:r>
              <a:rPr lang="fr-FR" dirty="0"/>
              <a:t>Effet fibrinolytique et antiagrégant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8299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36321</TotalTime>
  <Words>2349</Words>
  <Application>Microsoft Macintosh PowerPoint</Application>
  <PresentationFormat>Affichage à l'écran (4:3)</PresentationFormat>
  <Paragraphs>246</Paragraphs>
  <Slides>51</Slides>
  <Notes>8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3" baseType="lpstr">
      <vt:lpstr>Arial Unicode MS</vt:lpstr>
      <vt:lpstr>AdvOT9069d8b3.B</vt:lpstr>
      <vt:lpstr>AdvOTb7819099</vt:lpstr>
      <vt:lpstr>Arial</vt:lpstr>
      <vt:lpstr>Arial</vt:lpstr>
      <vt:lpstr>Calibri</vt:lpstr>
      <vt:lpstr>Cambria Math</vt:lpstr>
      <vt:lpstr>Mangal</vt:lpstr>
      <vt:lpstr>Symbol</vt:lpstr>
      <vt:lpstr>Times New Roman</vt:lpstr>
      <vt:lpstr>Wingdings</vt:lpstr>
      <vt:lpstr>Thème Office</vt:lpstr>
      <vt:lpstr>Les TTT de l’IC, pharmacologiques et non pharmacologiques </vt:lpstr>
      <vt:lpstr>Conflits d’intérêts</vt:lpstr>
      <vt:lpstr>Quelques brefs rappels</vt:lpstr>
      <vt:lpstr>Définition à la fois simple et complexe  </vt:lpstr>
      <vt:lpstr>Très artificiellement, 2 formes distinctes : ICFER et ICFEP</vt:lpstr>
      <vt:lpstr>2 physiopathologies assez différentes </vt:lpstr>
      <vt:lpstr>TTT pharmacologiques de l’ICFER</vt:lpstr>
      <vt:lpstr>Présentation PowerPoint</vt:lpstr>
      <vt:lpstr>Présentation PowerPoint</vt:lpstr>
      <vt:lpstr>IEC/ARA2 </vt:lpstr>
      <vt:lpstr>Présentation PowerPoint</vt:lpstr>
      <vt:lpstr>BB</vt:lpstr>
      <vt:lpstr>Bénéfice des β-bloquants</vt:lpstr>
      <vt:lpstr>ARM </vt:lpstr>
      <vt:lpstr>Effet délétère de aldostérone (au-delà de rétention hydrosodée) </vt:lpstr>
      <vt:lpstr>Inhibiteurs de NEP </vt:lpstr>
      <vt:lpstr>ARNi – LCZ 696</vt:lpstr>
      <vt:lpstr>ARNi</vt:lpstr>
      <vt:lpstr>Inhibiteurs du SGLT-2 (gliflozines)</vt:lpstr>
      <vt:lpstr>SGLT2i = sérendipité</vt:lpstr>
      <vt:lpstr>Présentation PowerPoint</vt:lpstr>
      <vt:lpstr>Présentation PowerPoint</vt:lpstr>
      <vt:lpstr>Présentation PowerPoint</vt:lpstr>
      <vt:lpstr>Inertie thérapeutique ? </vt:lpstr>
      <vt:lpstr>Constat = sous utilisation des TTT</vt:lpstr>
      <vt:lpstr>Pronostic « néoplasique » de l’IC</vt:lpstr>
      <vt:lpstr>Pourtant TTT IC très efficaces et synergiques  </vt:lpstr>
      <vt:lpstr>Efficacité relative des classes TTT</vt:lpstr>
      <vt:lpstr>Effet des TTT médicamenteux sur le risque de mort subite</vt:lpstr>
      <vt:lpstr>Il n’est pas légitime de différer l’introduction des TTT </vt:lpstr>
      <vt:lpstr>Hospitalisation et suivi précoce </vt:lpstr>
      <vt:lpstr>Intérêt démontré d’une titration « agressive »</vt:lpstr>
      <vt:lpstr>Même chez les patients les + sévères </vt:lpstr>
      <vt:lpstr>Seules les fortes doses comptent</vt:lpstr>
      <vt:lpstr>C’est la titration qui importe plus que le suivi </vt:lpstr>
      <vt:lpstr>Présentation PowerPoint</vt:lpstr>
      <vt:lpstr>TTT pharmacologiques de l’ICFEP</vt:lpstr>
      <vt:lpstr>ICFEP : Intérêt TTT anti HTA préventif </vt:lpstr>
      <vt:lpstr>TTT pharmacologique de ICFEP ESC 2023</vt:lpstr>
      <vt:lpstr>ARM et ICFEP</vt:lpstr>
      <vt:lpstr>aGLP1/GIP dans ICFEP chez obèses</vt:lpstr>
      <vt:lpstr>TTT non pharmacologiques</vt:lpstr>
      <vt:lpstr>BBG et resynchronisation</vt:lpstr>
      <vt:lpstr>Défibrillateur et prévention mort subite  </vt:lpstr>
      <vt:lpstr>Place des TTT électriques après quadrithérapie</vt:lpstr>
      <vt:lpstr>PEC de l’IM secondaire </vt:lpstr>
      <vt:lpstr>Mitraclip dans IM 2ndr </vt:lpstr>
      <vt:lpstr>IC avancée : définition</vt:lpstr>
      <vt:lpstr>Timing de l’adressage </vt:lpstr>
      <vt:lpstr>Transplantation </vt:lpstr>
      <vt:lpstr>LVAD</vt:lpstr>
    </vt:vector>
  </TitlesOfParts>
  <Company>TOSHIBA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clinique – vidéotransmission</dc:title>
  <dc:creator>François</dc:creator>
  <cp:lastModifiedBy>Microsoft Office User</cp:lastModifiedBy>
  <cp:revision>955</cp:revision>
  <dcterms:created xsi:type="dcterms:W3CDTF">2012-09-22T14:23:46Z</dcterms:created>
  <dcterms:modified xsi:type="dcterms:W3CDTF">2025-06-09T21:06:49Z</dcterms:modified>
</cp:coreProperties>
</file>