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0" r:id="rId3"/>
    <p:sldId id="257" r:id="rId4"/>
    <p:sldId id="258" r:id="rId5"/>
    <p:sldId id="259" r:id="rId6"/>
    <p:sldId id="314" r:id="rId7"/>
    <p:sldId id="260" r:id="rId8"/>
    <p:sldId id="261" r:id="rId9"/>
    <p:sldId id="297" r:id="rId10"/>
    <p:sldId id="300" r:id="rId11"/>
    <p:sldId id="298" r:id="rId12"/>
    <p:sldId id="299" r:id="rId13"/>
    <p:sldId id="307" r:id="rId14"/>
    <p:sldId id="263" r:id="rId15"/>
    <p:sldId id="264" r:id="rId16"/>
    <p:sldId id="267" r:id="rId17"/>
    <p:sldId id="262" r:id="rId18"/>
    <p:sldId id="265" r:id="rId19"/>
    <p:sldId id="266" r:id="rId20"/>
    <p:sldId id="305" r:id="rId21"/>
    <p:sldId id="308" r:id="rId22"/>
    <p:sldId id="310" r:id="rId23"/>
    <p:sldId id="311" r:id="rId24"/>
    <p:sldId id="312" r:id="rId25"/>
    <p:sldId id="313" r:id="rId26"/>
    <p:sldId id="268" r:id="rId27"/>
    <p:sldId id="301" r:id="rId28"/>
    <p:sldId id="309" r:id="rId29"/>
    <p:sldId id="304" r:id="rId30"/>
    <p:sldId id="269" r:id="rId31"/>
  </p:sldIdLst>
  <p:sldSz cx="12192000" cy="6858000"/>
  <p:notesSz cx="6858000" cy="9144000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Bahnschrift SemiBold SemiConden" panose="020B0502040204020203" pitchFamily="34" charset="0"/>
      <p:bold r:id="rId37"/>
    </p:embeddedFont>
    <p:embeddedFont>
      <p:font typeface="Barlow Light" panose="00000400000000000000" pitchFamily="2" charset="0"/>
      <p:regular r:id="rId38"/>
      <p:bold r:id="rId39"/>
      <p:italic r:id="rId40"/>
      <p:boldItalic r:id="rId41"/>
    </p:embeddedFont>
    <p:embeddedFont>
      <p:font typeface="Play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4L1w8kPOGizZJ9gimduqHFqeX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653B4-0BEB-44BB-9FB2-251A2BFF581D}" v="14" dt="2025-06-10T10:51:4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3" d="100"/>
          <a:sy n="53" d="100"/>
        </p:scale>
        <p:origin x="1720" y="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699827855793472E-3"/>
          <c:y val="9.1822102990056637E-3"/>
          <c:w val="0.97243719695960773"/>
          <c:h val="0.9494978433554688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F9-4841-A8E6-6912C177D87B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F9-4841-A8E6-6912C177D87B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F9-4841-A8E6-6912C177D87B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AF9-4841-A8E6-6912C177D87B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AF9-4841-A8E6-6912C177D87B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AF9-4841-A8E6-6912C177D87B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AF9-4841-A8E6-6912C177D87B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AF9-4841-A8E6-6912C177D87B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AF9-4841-A8E6-6912C177D87B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AF9-4841-A8E6-6912C177D87B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AF9-4841-A8E6-6912C177D87B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AF9-4841-A8E6-6912C177D87B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1D9A78"/>
                </a:solidFill>
                <a:round/>
              </a:ln>
              <a:effectLst>
                <a:outerShdw blurRad="50800" dist="38100" dir="2700000" algn="tl" rotWithShape="0">
                  <a:srgbClr val="1D9A78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CI</c:v>
                </c:pt>
                <c:pt idx="1">
                  <c:v>CV</c:v>
                </c:pt>
                <c:pt idx="2">
                  <c:v>CMD </c:v>
                </c:pt>
                <c:pt idx="3">
                  <c:v>Amylose…</c:v>
                </c:pt>
                <c:pt idx="4">
                  <c:v>CC</c:v>
                </c:pt>
                <c:pt idx="5">
                  <c:v>CP mixte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44</c:v>
                </c:pt>
                <c:pt idx="1">
                  <c:v>33</c:v>
                </c:pt>
                <c:pt idx="2">
                  <c:v>81</c:v>
                </c:pt>
                <c:pt idx="3">
                  <c:v>7</c:v>
                </c:pt>
                <c:pt idx="4">
                  <c:v>25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F9-4841-A8E6-6912C177D87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F4F57-F982-45C8-A080-3ECD50E311D8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908E6B-5A89-4408-99D1-26EB5B6AA88A}">
      <dgm:prSet phldrT="[Texte]" custT="1"/>
      <dgm:spPr/>
      <dgm:t>
        <a:bodyPr/>
        <a:lstStyle/>
        <a:p>
          <a:r>
            <a:rPr lang="fr-FR" sz="1600" dirty="0"/>
            <a:t>2009 : Création Télémédecine</a:t>
          </a:r>
        </a:p>
      </dgm:t>
    </dgm:pt>
    <dgm:pt modelId="{9ADC30FB-B713-4EC8-9E2D-10A5C6DFD34F}" type="parTrans" cxnId="{113835F3-F0A3-48A2-9DAD-B54CC6D5FB58}">
      <dgm:prSet/>
      <dgm:spPr/>
      <dgm:t>
        <a:bodyPr/>
        <a:lstStyle/>
        <a:p>
          <a:endParaRPr lang="fr-FR"/>
        </a:p>
      </dgm:t>
    </dgm:pt>
    <dgm:pt modelId="{4B415784-D5DC-4F29-ACE4-6EA4DA86FB16}" type="sibTrans" cxnId="{113835F3-F0A3-48A2-9DAD-B54CC6D5FB58}">
      <dgm:prSet/>
      <dgm:spPr/>
      <dgm:t>
        <a:bodyPr/>
        <a:lstStyle/>
        <a:p>
          <a:endParaRPr lang="fr-FR"/>
        </a:p>
      </dgm:t>
    </dgm:pt>
    <dgm:pt modelId="{DA7CA648-6C29-4294-8277-913473BC1949}">
      <dgm:prSet phldrT="[Texte]"/>
      <dgm:spPr/>
      <dgm:t>
        <a:bodyPr/>
        <a:lstStyle/>
        <a:p>
          <a:r>
            <a:rPr lang="fr-FR" dirty="0" err="1"/>
            <a:t>Cardiauvergne</a:t>
          </a:r>
          <a:endParaRPr lang="fr-FR" dirty="0"/>
        </a:p>
        <a:p>
          <a:r>
            <a:rPr lang="fr-FR" dirty="0"/>
            <a:t>2016</a:t>
          </a:r>
        </a:p>
      </dgm:t>
    </dgm:pt>
    <dgm:pt modelId="{923DCD88-CFEE-49CA-96B8-CFFC5984CA72}" type="parTrans" cxnId="{8FC18729-A538-4F92-8AA6-8F65CE60F7C9}">
      <dgm:prSet/>
      <dgm:spPr/>
      <dgm:t>
        <a:bodyPr/>
        <a:lstStyle/>
        <a:p>
          <a:endParaRPr lang="fr-FR"/>
        </a:p>
      </dgm:t>
    </dgm:pt>
    <dgm:pt modelId="{6B1B064D-F528-4716-956E-BD099661AFB5}" type="sibTrans" cxnId="{8FC18729-A538-4F92-8AA6-8F65CE60F7C9}">
      <dgm:prSet/>
      <dgm:spPr/>
      <dgm:t>
        <a:bodyPr/>
        <a:lstStyle/>
        <a:p>
          <a:endParaRPr lang="fr-FR"/>
        </a:p>
      </dgm:t>
    </dgm:pt>
    <dgm:pt modelId="{24090D66-935B-48ED-B721-8DB8E546E00E}">
      <dgm:prSet phldrT="[Texte]"/>
      <dgm:spPr/>
      <dgm:t>
        <a:bodyPr/>
        <a:lstStyle/>
        <a:p>
          <a:r>
            <a:rPr lang="fr-FR" dirty="0"/>
            <a:t>ETAPES </a:t>
          </a:r>
        </a:p>
        <a:p>
          <a:r>
            <a:rPr lang="fr-FR" dirty="0"/>
            <a:t>2018-2022</a:t>
          </a:r>
        </a:p>
      </dgm:t>
    </dgm:pt>
    <dgm:pt modelId="{20208048-9C47-43FC-A637-B3A31AB89C29}" type="parTrans" cxnId="{D8259059-7788-4637-B8C5-86DC63223FB9}">
      <dgm:prSet/>
      <dgm:spPr/>
      <dgm:t>
        <a:bodyPr/>
        <a:lstStyle/>
        <a:p>
          <a:endParaRPr lang="fr-FR"/>
        </a:p>
      </dgm:t>
    </dgm:pt>
    <dgm:pt modelId="{0FC563C7-81CA-4B34-B5D7-B51CF35199E2}" type="sibTrans" cxnId="{D8259059-7788-4637-B8C5-86DC63223FB9}">
      <dgm:prSet/>
      <dgm:spPr/>
      <dgm:t>
        <a:bodyPr/>
        <a:lstStyle/>
        <a:p>
          <a:endParaRPr lang="fr-FR"/>
        </a:p>
      </dgm:t>
    </dgm:pt>
    <dgm:pt modelId="{88D5738E-339A-47AE-9D2A-4B190C40CFAA}">
      <dgm:prSet/>
      <dgm:spPr/>
      <dgm:t>
        <a:bodyPr/>
        <a:lstStyle/>
        <a:p>
          <a:r>
            <a:rPr lang="fr-FR" dirty="0">
              <a:solidFill>
                <a:schemeClr val="bg1">
                  <a:lumMod val="65000"/>
                </a:schemeClr>
              </a:solidFill>
            </a:rPr>
            <a:t>2020 Télésurveillance HEGP</a:t>
          </a:r>
        </a:p>
      </dgm:t>
    </dgm:pt>
    <dgm:pt modelId="{C09D609F-711F-4C96-93EF-A0F91561DC89}" type="parTrans" cxnId="{A852C194-D442-48ED-A672-0B539F6D8611}">
      <dgm:prSet/>
      <dgm:spPr/>
      <dgm:t>
        <a:bodyPr/>
        <a:lstStyle/>
        <a:p>
          <a:endParaRPr lang="fr-FR"/>
        </a:p>
      </dgm:t>
    </dgm:pt>
    <dgm:pt modelId="{EFC616C1-CE82-44FE-BC82-B7AB11565F85}" type="sibTrans" cxnId="{A852C194-D442-48ED-A672-0B539F6D8611}">
      <dgm:prSet/>
      <dgm:spPr/>
      <dgm:t>
        <a:bodyPr/>
        <a:lstStyle/>
        <a:p>
          <a:endParaRPr lang="fr-FR"/>
        </a:p>
      </dgm:t>
    </dgm:pt>
    <dgm:pt modelId="{F076AE87-EC39-403A-B4B9-F1930F6DDFFE}">
      <dgm:prSet/>
      <dgm:spPr/>
      <dgm:t>
        <a:bodyPr/>
        <a:lstStyle/>
        <a:p>
          <a:r>
            <a:rPr lang="fr-FR" dirty="0"/>
            <a:t>Passage droit commun au 01/07/2023</a:t>
          </a:r>
        </a:p>
      </dgm:t>
    </dgm:pt>
    <dgm:pt modelId="{D81A9E25-4AF5-4D76-A6D6-B08A1BBD205D}" type="parTrans" cxnId="{E6BA82A5-FA40-4070-8A5B-9C2018F366F4}">
      <dgm:prSet/>
      <dgm:spPr/>
      <dgm:t>
        <a:bodyPr/>
        <a:lstStyle/>
        <a:p>
          <a:endParaRPr lang="fr-FR"/>
        </a:p>
      </dgm:t>
    </dgm:pt>
    <dgm:pt modelId="{B181DAF1-0294-45DF-B700-EBA39D8ACA18}" type="sibTrans" cxnId="{E6BA82A5-FA40-4070-8A5B-9C2018F366F4}">
      <dgm:prSet/>
      <dgm:spPr/>
      <dgm:t>
        <a:bodyPr/>
        <a:lstStyle/>
        <a:p>
          <a:endParaRPr lang="fr-FR"/>
        </a:p>
      </dgm:t>
    </dgm:pt>
    <dgm:pt modelId="{640194B8-0334-4303-A15B-2181A06DC0A0}" type="pres">
      <dgm:prSet presAssocID="{8F8F4F57-F982-45C8-A080-3ECD50E311D8}" presName="Name0" presStyleCnt="0">
        <dgm:presLayoutVars>
          <dgm:dir/>
          <dgm:resizeHandles val="exact"/>
        </dgm:presLayoutVars>
      </dgm:prSet>
      <dgm:spPr/>
    </dgm:pt>
    <dgm:pt modelId="{E10EEAC3-A6D7-4886-871A-898FB1BF337B}" type="pres">
      <dgm:prSet presAssocID="{8F8F4F57-F982-45C8-A080-3ECD50E311D8}" presName="arrow" presStyleLbl="bgShp" presStyleIdx="0" presStyleCnt="1"/>
      <dgm:spPr/>
    </dgm:pt>
    <dgm:pt modelId="{5FB2609B-A87A-4CC7-A949-8C5A66C374E9}" type="pres">
      <dgm:prSet presAssocID="{8F8F4F57-F982-45C8-A080-3ECD50E311D8}" presName="points" presStyleCnt="0"/>
      <dgm:spPr/>
    </dgm:pt>
    <dgm:pt modelId="{043D37F4-490D-4430-BBD3-8911A89EA69C}" type="pres">
      <dgm:prSet presAssocID="{9C908E6B-5A89-4408-99D1-26EB5B6AA88A}" presName="compositeA" presStyleCnt="0"/>
      <dgm:spPr/>
    </dgm:pt>
    <dgm:pt modelId="{C01AEE0D-2DA3-4095-91C1-07B65EA1BC16}" type="pres">
      <dgm:prSet presAssocID="{9C908E6B-5A89-4408-99D1-26EB5B6AA88A}" presName="textA" presStyleLbl="revTx" presStyleIdx="0" presStyleCnt="5">
        <dgm:presLayoutVars>
          <dgm:bulletEnabled val="1"/>
        </dgm:presLayoutVars>
      </dgm:prSet>
      <dgm:spPr/>
    </dgm:pt>
    <dgm:pt modelId="{4F971077-DD7A-4E27-8B60-2E6A0740261B}" type="pres">
      <dgm:prSet presAssocID="{9C908E6B-5A89-4408-99D1-26EB5B6AA88A}" presName="circleA" presStyleLbl="node1" presStyleIdx="0" presStyleCnt="5"/>
      <dgm:spPr/>
    </dgm:pt>
    <dgm:pt modelId="{9835A514-F9BB-4B12-914E-6ED1C0BDDD3D}" type="pres">
      <dgm:prSet presAssocID="{9C908E6B-5A89-4408-99D1-26EB5B6AA88A}" presName="spaceA" presStyleCnt="0"/>
      <dgm:spPr/>
    </dgm:pt>
    <dgm:pt modelId="{4D597706-FD28-4F0D-8802-2BE83C66240A}" type="pres">
      <dgm:prSet presAssocID="{4B415784-D5DC-4F29-ACE4-6EA4DA86FB16}" presName="space" presStyleCnt="0"/>
      <dgm:spPr/>
    </dgm:pt>
    <dgm:pt modelId="{B89E3A43-8B48-47AD-8E50-9663E49EC6C1}" type="pres">
      <dgm:prSet presAssocID="{DA7CA648-6C29-4294-8277-913473BC1949}" presName="compositeB" presStyleCnt="0"/>
      <dgm:spPr/>
    </dgm:pt>
    <dgm:pt modelId="{FCD8DE5C-1B0A-4B55-B8C0-C70948F4C016}" type="pres">
      <dgm:prSet presAssocID="{DA7CA648-6C29-4294-8277-913473BC1949}" presName="textB" presStyleLbl="revTx" presStyleIdx="1" presStyleCnt="5">
        <dgm:presLayoutVars>
          <dgm:bulletEnabled val="1"/>
        </dgm:presLayoutVars>
      </dgm:prSet>
      <dgm:spPr/>
    </dgm:pt>
    <dgm:pt modelId="{0D9D0213-F3F9-4FDD-9767-86126EB5E964}" type="pres">
      <dgm:prSet presAssocID="{DA7CA648-6C29-4294-8277-913473BC1949}" presName="circleB" presStyleLbl="node1" presStyleIdx="1" presStyleCnt="5"/>
      <dgm:spPr/>
    </dgm:pt>
    <dgm:pt modelId="{3DF38FC4-60A6-475B-A0A5-4BB8519A5690}" type="pres">
      <dgm:prSet presAssocID="{DA7CA648-6C29-4294-8277-913473BC1949}" presName="spaceB" presStyleCnt="0"/>
      <dgm:spPr/>
    </dgm:pt>
    <dgm:pt modelId="{510731F4-86D0-411B-9885-23C33EE1AEE9}" type="pres">
      <dgm:prSet presAssocID="{6B1B064D-F528-4716-956E-BD099661AFB5}" presName="space" presStyleCnt="0"/>
      <dgm:spPr/>
    </dgm:pt>
    <dgm:pt modelId="{FDF9E92C-193D-44B6-A1A3-71E5B670ADFD}" type="pres">
      <dgm:prSet presAssocID="{24090D66-935B-48ED-B721-8DB8E546E00E}" presName="compositeA" presStyleCnt="0"/>
      <dgm:spPr/>
    </dgm:pt>
    <dgm:pt modelId="{3F15F25E-6B96-4FA5-A598-76866CA8EFF6}" type="pres">
      <dgm:prSet presAssocID="{24090D66-935B-48ED-B721-8DB8E546E00E}" presName="textA" presStyleLbl="revTx" presStyleIdx="2" presStyleCnt="5">
        <dgm:presLayoutVars>
          <dgm:bulletEnabled val="1"/>
        </dgm:presLayoutVars>
      </dgm:prSet>
      <dgm:spPr/>
    </dgm:pt>
    <dgm:pt modelId="{E1A4E509-86EA-4DD7-ADBE-F2D72C70BF7D}" type="pres">
      <dgm:prSet presAssocID="{24090D66-935B-48ED-B721-8DB8E546E00E}" presName="circleA" presStyleLbl="node1" presStyleIdx="2" presStyleCnt="5"/>
      <dgm:spPr/>
    </dgm:pt>
    <dgm:pt modelId="{6FCE9CE9-8A57-4CE9-A906-A7927AA77FA9}" type="pres">
      <dgm:prSet presAssocID="{24090D66-935B-48ED-B721-8DB8E546E00E}" presName="spaceA" presStyleCnt="0"/>
      <dgm:spPr/>
    </dgm:pt>
    <dgm:pt modelId="{4DED2625-A926-496D-AAD1-9FE4ED3FB97C}" type="pres">
      <dgm:prSet presAssocID="{0FC563C7-81CA-4B34-B5D7-B51CF35199E2}" presName="space" presStyleCnt="0"/>
      <dgm:spPr/>
    </dgm:pt>
    <dgm:pt modelId="{9946164D-E8E3-4707-B448-38362223508C}" type="pres">
      <dgm:prSet presAssocID="{88D5738E-339A-47AE-9D2A-4B190C40CFAA}" presName="compositeB" presStyleCnt="0"/>
      <dgm:spPr/>
    </dgm:pt>
    <dgm:pt modelId="{5F472E5F-1909-4AB2-97E7-267C8AD894E1}" type="pres">
      <dgm:prSet presAssocID="{88D5738E-339A-47AE-9D2A-4B190C40CFAA}" presName="textB" presStyleLbl="revTx" presStyleIdx="3" presStyleCnt="5">
        <dgm:presLayoutVars>
          <dgm:bulletEnabled val="1"/>
        </dgm:presLayoutVars>
      </dgm:prSet>
      <dgm:spPr/>
    </dgm:pt>
    <dgm:pt modelId="{E61054C9-DDA2-4641-A9FA-B382ADFAC83D}" type="pres">
      <dgm:prSet presAssocID="{88D5738E-339A-47AE-9D2A-4B190C40CFAA}" presName="circleB" presStyleLbl="node1" presStyleIdx="3" presStyleCnt="5"/>
      <dgm:spPr/>
    </dgm:pt>
    <dgm:pt modelId="{94ECF155-0DE4-4E4F-9C8B-0FC0DB587924}" type="pres">
      <dgm:prSet presAssocID="{88D5738E-339A-47AE-9D2A-4B190C40CFAA}" presName="spaceB" presStyleCnt="0"/>
      <dgm:spPr/>
    </dgm:pt>
    <dgm:pt modelId="{F41543F3-1A5D-4BC1-9A0B-6C71C2E2BFC5}" type="pres">
      <dgm:prSet presAssocID="{EFC616C1-CE82-44FE-BC82-B7AB11565F85}" presName="space" presStyleCnt="0"/>
      <dgm:spPr/>
    </dgm:pt>
    <dgm:pt modelId="{3BBAF444-564C-4583-8AE0-DA7656590336}" type="pres">
      <dgm:prSet presAssocID="{F076AE87-EC39-403A-B4B9-F1930F6DDFFE}" presName="compositeA" presStyleCnt="0"/>
      <dgm:spPr/>
    </dgm:pt>
    <dgm:pt modelId="{675C4B4F-2196-4C6A-9F7C-4D9294BE98BC}" type="pres">
      <dgm:prSet presAssocID="{F076AE87-EC39-403A-B4B9-F1930F6DDFFE}" presName="textA" presStyleLbl="revTx" presStyleIdx="4" presStyleCnt="5">
        <dgm:presLayoutVars>
          <dgm:bulletEnabled val="1"/>
        </dgm:presLayoutVars>
      </dgm:prSet>
      <dgm:spPr/>
    </dgm:pt>
    <dgm:pt modelId="{73F6F91E-ED6F-4ADB-B345-F6F0BF9365C6}" type="pres">
      <dgm:prSet presAssocID="{F076AE87-EC39-403A-B4B9-F1930F6DDFFE}" presName="circleA" presStyleLbl="node1" presStyleIdx="4" presStyleCnt="5"/>
      <dgm:spPr/>
    </dgm:pt>
    <dgm:pt modelId="{017C400C-8A44-479A-8D20-DFC8AF2B84F7}" type="pres">
      <dgm:prSet presAssocID="{F076AE87-EC39-403A-B4B9-F1930F6DDFFE}" presName="spaceA" presStyleCnt="0"/>
      <dgm:spPr/>
    </dgm:pt>
  </dgm:ptLst>
  <dgm:cxnLst>
    <dgm:cxn modelId="{A5BA0D06-9B3F-4314-8604-CE4E73014574}" type="presOf" srcId="{DA7CA648-6C29-4294-8277-913473BC1949}" destId="{FCD8DE5C-1B0A-4B55-B8C0-C70948F4C016}" srcOrd="0" destOrd="0" presId="urn:microsoft.com/office/officeart/2005/8/layout/hProcess11"/>
    <dgm:cxn modelId="{8FC18729-A538-4F92-8AA6-8F65CE60F7C9}" srcId="{8F8F4F57-F982-45C8-A080-3ECD50E311D8}" destId="{DA7CA648-6C29-4294-8277-913473BC1949}" srcOrd="1" destOrd="0" parTransId="{923DCD88-CFEE-49CA-96B8-CFFC5984CA72}" sibTransId="{6B1B064D-F528-4716-956E-BD099661AFB5}"/>
    <dgm:cxn modelId="{496EBA45-5666-42CF-9B7C-94D0CE63CFDA}" type="presOf" srcId="{88D5738E-339A-47AE-9D2A-4B190C40CFAA}" destId="{5F472E5F-1909-4AB2-97E7-267C8AD894E1}" srcOrd="0" destOrd="0" presId="urn:microsoft.com/office/officeart/2005/8/layout/hProcess11"/>
    <dgm:cxn modelId="{D8259059-7788-4637-B8C5-86DC63223FB9}" srcId="{8F8F4F57-F982-45C8-A080-3ECD50E311D8}" destId="{24090D66-935B-48ED-B721-8DB8E546E00E}" srcOrd="2" destOrd="0" parTransId="{20208048-9C47-43FC-A637-B3A31AB89C29}" sibTransId="{0FC563C7-81CA-4B34-B5D7-B51CF35199E2}"/>
    <dgm:cxn modelId="{A852C194-D442-48ED-A672-0B539F6D8611}" srcId="{8F8F4F57-F982-45C8-A080-3ECD50E311D8}" destId="{88D5738E-339A-47AE-9D2A-4B190C40CFAA}" srcOrd="3" destOrd="0" parTransId="{C09D609F-711F-4C96-93EF-A0F91561DC89}" sibTransId="{EFC616C1-CE82-44FE-BC82-B7AB11565F85}"/>
    <dgm:cxn modelId="{E6BA82A5-FA40-4070-8A5B-9C2018F366F4}" srcId="{8F8F4F57-F982-45C8-A080-3ECD50E311D8}" destId="{F076AE87-EC39-403A-B4B9-F1930F6DDFFE}" srcOrd="4" destOrd="0" parTransId="{D81A9E25-4AF5-4D76-A6D6-B08A1BBD205D}" sibTransId="{B181DAF1-0294-45DF-B700-EBA39D8ACA18}"/>
    <dgm:cxn modelId="{84B4EDC1-18F5-4FD0-A90A-8C5478C1F286}" type="presOf" srcId="{F076AE87-EC39-403A-B4B9-F1930F6DDFFE}" destId="{675C4B4F-2196-4C6A-9F7C-4D9294BE98BC}" srcOrd="0" destOrd="0" presId="urn:microsoft.com/office/officeart/2005/8/layout/hProcess11"/>
    <dgm:cxn modelId="{A7C1CFCF-D108-496C-8A53-735E9D5136E7}" type="presOf" srcId="{9C908E6B-5A89-4408-99D1-26EB5B6AA88A}" destId="{C01AEE0D-2DA3-4095-91C1-07B65EA1BC16}" srcOrd="0" destOrd="0" presId="urn:microsoft.com/office/officeart/2005/8/layout/hProcess11"/>
    <dgm:cxn modelId="{842A7FDD-5E36-4D96-A8A4-A657EC465785}" type="presOf" srcId="{8F8F4F57-F982-45C8-A080-3ECD50E311D8}" destId="{640194B8-0334-4303-A15B-2181A06DC0A0}" srcOrd="0" destOrd="0" presId="urn:microsoft.com/office/officeart/2005/8/layout/hProcess11"/>
    <dgm:cxn modelId="{03E972E4-31A7-4F24-9C63-9AD405464D53}" type="presOf" srcId="{24090D66-935B-48ED-B721-8DB8E546E00E}" destId="{3F15F25E-6B96-4FA5-A598-76866CA8EFF6}" srcOrd="0" destOrd="0" presId="urn:microsoft.com/office/officeart/2005/8/layout/hProcess11"/>
    <dgm:cxn modelId="{113835F3-F0A3-48A2-9DAD-B54CC6D5FB58}" srcId="{8F8F4F57-F982-45C8-A080-3ECD50E311D8}" destId="{9C908E6B-5A89-4408-99D1-26EB5B6AA88A}" srcOrd="0" destOrd="0" parTransId="{9ADC30FB-B713-4EC8-9E2D-10A5C6DFD34F}" sibTransId="{4B415784-D5DC-4F29-ACE4-6EA4DA86FB16}"/>
    <dgm:cxn modelId="{2C7E54BD-812C-4AFE-8046-4C7C16B74FF7}" type="presParOf" srcId="{640194B8-0334-4303-A15B-2181A06DC0A0}" destId="{E10EEAC3-A6D7-4886-871A-898FB1BF337B}" srcOrd="0" destOrd="0" presId="urn:microsoft.com/office/officeart/2005/8/layout/hProcess11"/>
    <dgm:cxn modelId="{024828D1-D931-40CA-96D5-73E933C7025C}" type="presParOf" srcId="{640194B8-0334-4303-A15B-2181A06DC0A0}" destId="{5FB2609B-A87A-4CC7-A949-8C5A66C374E9}" srcOrd="1" destOrd="0" presId="urn:microsoft.com/office/officeart/2005/8/layout/hProcess11"/>
    <dgm:cxn modelId="{6AC908AA-AFDE-4356-A46D-AC3D5D67B125}" type="presParOf" srcId="{5FB2609B-A87A-4CC7-A949-8C5A66C374E9}" destId="{043D37F4-490D-4430-BBD3-8911A89EA69C}" srcOrd="0" destOrd="0" presId="urn:microsoft.com/office/officeart/2005/8/layout/hProcess11"/>
    <dgm:cxn modelId="{25D24EB5-98DE-4338-9478-433F26BF015F}" type="presParOf" srcId="{043D37F4-490D-4430-BBD3-8911A89EA69C}" destId="{C01AEE0D-2DA3-4095-91C1-07B65EA1BC16}" srcOrd="0" destOrd="0" presId="urn:microsoft.com/office/officeart/2005/8/layout/hProcess11"/>
    <dgm:cxn modelId="{1201423D-5CC5-4966-87E4-9DC33D8E43AB}" type="presParOf" srcId="{043D37F4-490D-4430-BBD3-8911A89EA69C}" destId="{4F971077-DD7A-4E27-8B60-2E6A0740261B}" srcOrd="1" destOrd="0" presId="urn:microsoft.com/office/officeart/2005/8/layout/hProcess11"/>
    <dgm:cxn modelId="{286A2828-7EAB-40CD-ABC8-38C47D4F39F4}" type="presParOf" srcId="{043D37F4-490D-4430-BBD3-8911A89EA69C}" destId="{9835A514-F9BB-4B12-914E-6ED1C0BDDD3D}" srcOrd="2" destOrd="0" presId="urn:microsoft.com/office/officeart/2005/8/layout/hProcess11"/>
    <dgm:cxn modelId="{BB626B8C-7F30-4FFF-A1CF-97987E0DB929}" type="presParOf" srcId="{5FB2609B-A87A-4CC7-A949-8C5A66C374E9}" destId="{4D597706-FD28-4F0D-8802-2BE83C66240A}" srcOrd="1" destOrd="0" presId="urn:microsoft.com/office/officeart/2005/8/layout/hProcess11"/>
    <dgm:cxn modelId="{CF4F9094-F829-4E13-992D-8355682E0AD6}" type="presParOf" srcId="{5FB2609B-A87A-4CC7-A949-8C5A66C374E9}" destId="{B89E3A43-8B48-47AD-8E50-9663E49EC6C1}" srcOrd="2" destOrd="0" presId="urn:microsoft.com/office/officeart/2005/8/layout/hProcess11"/>
    <dgm:cxn modelId="{5D1EE7C0-5BF7-499F-8D34-C90A2DE32289}" type="presParOf" srcId="{B89E3A43-8B48-47AD-8E50-9663E49EC6C1}" destId="{FCD8DE5C-1B0A-4B55-B8C0-C70948F4C016}" srcOrd="0" destOrd="0" presId="urn:microsoft.com/office/officeart/2005/8/layout/hProcess11"/>
    <dgm:cxn modelId="{F2809962-4C2F-4595-9897-E15471414D0F}" type="presParOf" srcId="{B89E3A43-8B48-47AD-8E50-9663E49EC6C1}" destId="{0D9D0213-F3F9-4FDD-9767-86126EB5E964}" srcOrd="1" destOrd="0" presId="urn:microsoft.com/office/officeart/2005/8/layout/hProcess11"/>
    <dgm:cxn modelId="{4F87684C-BE26-4293-988D-79A2167E5E18}" type="presParOf" srcId="{B89E3A43-8B48-47AD-8E50-9663E49EC6C1}" destId="{3DF38FC4-60A6-475B-A0A5-4BB8519A5690}" srcOrd="2" destOrd="0" presId="urn:microsoft.com/office/officeart/2005/8/layout/hProcess11"/>
    <dgm:cxn modelId="{5E90B8CB-6318-46BB-9687-657B0BA00078}" type="presParOf" srcId="{5FB2609B-A87A-4CC7-A949-8C5A66C374E9}" destId="{510731F4-86D0-411B-9885-23C33EE1AEE9}" srcOrd="3" destOrd="0" presId="urn:microsoft.com/office/officeart/2005/8/layout/hProcess11"/>
    <dgm:cxn modelId="{2A1E5AB2-A9F1-4D7A-8A28-A6D1B2265E04}" type="presParOf" srcId="{5FB2609B-A87A-4CC7-A949-8C5A66C374E9}" destId="{FDF9E92C-193D-44B6-A1A3-71E5B670ADFD}" srcOrd="4" destOrd="0" presId="urn:microsoft.com/office/officeart/2005/8/layout/hProcess11"/>
    <dgm:cxn modelId="{D64649F4-D328-4347-8B4A-1988B3A5FAA7}" type="presParOf" srcId="{FDF9E92C-193D-44B6-A1A3-71E5B670ADFD}" destId="{3F15F25E-6B96-4FA5-A598-76866CA8EFF6}" srcOrd="0" destOrd="0" presId="urn:microsoft.com/office/officeart/2005/8/layout/hProcess11"/>
    <dgm:cxn modelId="{7B317977-2B88-47BE-A61A-7451639FF045}" type="presParOf" srcId="{FDF9E92C-193D-44B6-A1A3-71E5B670ADFD}" destId="{E1A4E509-86EA-4DD7-ADBE-F2D72C70BF7D}" srcOrd="1" destOrd="0" presId="urn:microsoft.com/office/officeart/2005/8/layout/hProcess11"/>
    <dgm:cxn modelId="{5CA17208-DBDA-4C74-8E3F-A078C4877662}" type="presParOf" srcId="{FDF9E92C-193D-44B6-A1A3-71E5B670ADFD}" destId="{6FCE9CE9-8A57-4CE9-A906-A7927AA77FA9}" srcOrd="2" destOrd="0" presId="urn:microsoft.com/office/officeart/2005/8/layout/hProcess11"/>
    <dgm:cxn modelId="{5912CE0A-8BA8-4087-B58B-CFC0FE8B01EC}" type="presParOf" srcId="{5FB2609B-A87A-4CC7-A949-8C5A66C374E9}" destId="{4DED2625-A926-496D-AAD1-9FE4ED3FB97C}" srcOrd="5" destOrd="0" presId="urn:microsoft.com/office/officeart/2005/8/layout/hProcess11"/>
    <dgm:cxn modelId="{28EC88FD-9FD9-4157-8FDD-9844E32CBD23}" type="presParOf" srcId="{5FB2609B-A87A-4CC7-A949-8C5A66C374E9}" destId="{9946164D-E8E3-4707-B448-38362223508C}" srcOrd="6" destOrd="0" presId="urn:microsoft.com/office/officeart/2005/8/layout/hProcess11"/>
    <dgm:cxn modelId="{CC43F711-624A-4C70-9779-8256D2C9CF80}" type="presParOf" srcId="{9946164D-E8E3-4707-B448-38362223508C}" destId="{5F472E5F-1909-4AB2-97E7-267C8AD894E1}" srcOrd="0" destOrd="0" presId="urn:microsoft.com/office/officeart/2005/8/layout/hProcess11"/>
    <dgm:cxn modelId="{48D3A72B-7DF9-4584-9B51-C69955B80710}" type="presParOf" srcId="{9946164D-E8E3-4707-B448-38362223508C}" destId="{E61054C9-DDA2-4641-A9FA-B382ADFAC83D}" srcOrd="1" destOrd="0" presId="urn:microsoft.com/office/officeart/2005/8/layout/hProcess11"/>
    <dgm:cxn modelId="{CDA1A852-44F3-4788-9092-5DB1F126A3DF}" type="presParOf" srcId="{9946164D-E8E3-4707-B448-38362223508C}" destId="{94ECF155-0DE4-4E4F-9C8B-0FC0DB587924}" srcOrd="2" destOrd="0" presId="urn:microsoft.com/office/officeart/2005/8/layout/hProcess11"/>
    <dgm:cxn modelId="{9D9EF203-40A7-4CAA-9EBA-D15E1964E86A}" type="presParOf" srcId="{5FB2609B-A87A-4CC7-A949-8C5A66C374E9}" destId="{F41543F3-1A5D-4BC1-9A0B-6C71C2E2BFC5}" srcOrd="7" destOrd="0" presId="urn:microsoft.com/office/officeart/2005/8/layout/hProcess11"/>
    <dgm:cxn modelId="{52A22068-B2CF-459D-906E-71564B085E2D}" type="presParOf" srcId="{5FB2609B-A87A-4CC7-A949-8C5A66C374E9}" destId="{3BBAF444-564C-4583-8AE0-DA7656590336}" srcOrd="8" destOrd="0" presId="urn:microsoft.com/office/officeart/2005/8/layout/hProcess11"/>
    <dgm:cxn modelId="{7D5B2512-571D-4032-B67F-DF7F16E69D57}" type="presParOf" srcId="{3BBAF444-564C-4583-8AE0-DA7656590336}" destId="{675C4B4F-2196-4C6A-9F7C-4D9294BE98BC}" srcOrd="0" destOrd="0" presId="urn:microsoft.com/office/officeart/2005/8/layout/hProcess11"/>
    <dgm:cxn modelId="{0D5F3E64-59A3-4D0F-9D03-BEE06361EF48}" type="presParOf" srcId="{3BBAF444-564C-4583-8AE0-DA7656590336}" destId="{73F6F91E-ED6F-4ADB-B345-F6F0BF9365C6}" srcOrd="1" destOrd="0" presId="urn:microsoft.com/office/officeart/2005/8/layout/hProcess11"/>
    <dgm:cxn modelId="{060FDFEF-7B55-4EE7-9390-DBD30541355F}" type="presParOf" srcId="{3BBAF444-564C-4583-8AE0-DA7656590336}" destId="{017C400C-8A44-479A-8D20-DFC8AF2B84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EEAC3-A6D7-4886-871A-898FB1BF337B}">
      <dsp:nvSpPr>
        <dsp:cNvPr id="0" name=""/>
        <dsp:cNvSpPr/>
      </dsp:nvSpPr>
      <dsp:spPr>
        <a:xfrm>
          <a:off x="0" y="1585436"/>
          <a:ext cx="10515600" cy="211391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1AEE0D-2DA3-4095-91C1-07B65EA1BC16}">
      <dsp:nvSpPr>
        <dsp:cNvPr id="0" name=""/>
        <dsp:cNvSpPr/>
      </dsp:nvSpPr>
      <dsp:spPr>
        <a:xfrm>
          <a:off x="4159" y="0"/>
          <a:ext cx="1818408" cy="211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2009 : Création Télémédecine</a:t>
          </a:r>
        </a:p>
      </dsp:txBody>
      <dsp:txXfrm>
        <a:off x="4159" y="0"/>
        <a:ext cx="1818408" cy="2113915"/>
      </dsp:txXfrm>
    </dsp:sp>
    <dsp:sp modelId="{4F971077-DD7A-4E27-8B60-2E6A0740261B}">
      <dsp:nvSpPr>
        <dsp:cNvPr id="0" name=""/>
        <dsp:cNvSpPr/>
      </dsp:nvSpPr>
      <dsp:spPr>
        <a:xfrm>
          <a:off x="649123" y="2378154"/>
          <a:ext cx="528478" cy="528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D8DE5C-1B0A-4B55-B8C0-C70948F4C016}">
      <dsp:nvSpPr>
        <dsp:cNvPr id="0" name=""/>
        <dsp:cNvSpPr/>
      </dsp:nvSpPr>
      <dsp:spPr>
        <a:xfrm>
          <a:off x="1913487" y="3170872"/>
          <a:ext cx="1818408" cy="211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Cardiauvergne</a:t>
          </a:r>
          <a:endParaRPr lang="fr-F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2016</a:t>
          </a:r>
        </a:p>
      </dsp:txBody>
      <dsp:txXfrm>
        <a:off x="1913487" y="3170872"/>
        <a:ext cx="1818408" cy="2113915"/>
      </dsp:txXfrm>
    </dsp:sp>
    <dsp:sp modelId="{0D9D0213-F3F9-4FDD-9767-86126EB5E964}">
      <dsp:nvSpPr>
        <dsp:cNvPr id="0" name=""/>
        <dsp:cNvSpPr/>
      </dsp:nvSpPr>
      <dsp:spPr>
        <a:xfrm>
          <a:off x="2558452" y="2378154"/>
          <a:ext cx="528478" cy="528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15F25E-6B96-4FA5-A598-76866CA8EFF6}">
      <dsp:nvSpPr>
        <dsp:cNvPr id="0" name=""/>
        <dsp:cNvSpPr/>
      </dsp:nvSpPr>
      <dsp:spPr>
        <a:xfrm>
          <a:off x="3822815" y="0"/>
          <a:ext cx="1818408" cy="211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ETAPES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2018-2022</a:t>
          </a:r>
        </a:p>
      </dsp:txBody>
      <dsp:txXfrm>
        <a:off x="3822815" y="0"/>
        <a:ext cx="1818408" cy="2113915"/>
      </dsp:txXfrm>
    </dsp:sp>
    <dsp:sp modelId="{E1A4E509-86EA-4DD7-ADBE-F2D72C70BF7D}">
      <dsp:nvSpPr>
        <dsp:cNvPr id="0" name=""/>
        <dsp:cNvSpPr/>
      </dsp:nvSpPr>
      <dsp:spPr>
        <a:xfrm>
          <a:off x="4467780" y="2378154"/>
          <a:ext cx="528478" cy="528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472E5F-1909-4AB2-97E7-267C8AD894E1}">
      <dsp:nvSpPr>
        <dsp:cNvPr id="0" name=""/>
        <dsp:cNvSpPr/>
      </dsp:nvSpPr>
      <dsp:spPr>
        <a:xfrm>
          <a:off x="5732144" y="3170872"/>
          <a:ext cx="1818408" cy="211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bg1">
                  <a:lumMod val="65000"/>
                </a:schemeClr>
              </a:solidFill>
            </a:rPr>
            <a:t>2020 Télésurveillance HEGP</a:t>
          </a:r>
        </a:p>
      </dsp:txBody>
      <dsp:txXfrm>
        <a:off x="5732144" y="3170872"/>
        <a:ext cx="1818408" cy="2113915"/>
      </dsp:txXfrm>
    </dsp:sp>
    <dsp:sp modelId="{E61054C9-DDA2-4641-A9FA-B382ADFAC83D}">
      <dsp:nvSpPr>
        <dsp:cNvPr id="0" name=""/>
        <dsp:cNvSpPr/>
      </dsp:nvSpPr>
      <dsp:spPr>
        <a:xfrm>
          <a:off x="6377109" y="2378154"/>
          <a:ext cx="528478" cy="528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5C4B4F-2196-4C6A-9F7C-4D9294BE98BC}">
      <dsp:nvSpPr>
        <dsp:cNvPr id="0" name=""/>
        <dsp:cNvSpPr/>
      </dsp:nvSpPr>
      <dsp:spPr>
        <a:xfrm>
          <a:off x="7641472" y="0"/>
          <a:ext cx="1818408" cy="211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Passage droit commun au 01/07/2023</a:t>
          </a:r>
        </a:p>
      </dsp:txBody>
      <dsp:txXfrm>
        <a:off x="7641472" y="0"/>
        <a:ext cx="1818408" cy="2113915"/>
      </dsp:txXfrm>
    </dsp:sp>
    <dsp:sp modelId="{73F6F91E-ED6F-4ADB-B345-F6F0BF9365C6}">
      <dsp:nvSpPr>
        <dsp:cNvPr id="0" name=""/>
        <dsp:cNvSpPr/>
      </dsp:nvSpPr>
      <dsp:spPr>
        <a:xfrm>
          <a:off x="8286437" y="2378154"/>
          <a:ext cx="528478" cy="528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Cohorte de 40 000 patients aux USA dans 250 hôpitaux, admis pour ICA entre 2005 et 2009 puis suivis sur 5 ans</a:t>
            </a: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5768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4554104" y="2661000"/>
            <a:ext cx="35768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rgbClr val="757575"/>
              </a:buClr>
              <a:buSzPts val="1200"/>
              <a:buFont typeface="Arial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title"/>
          </p:nvPr>
        </p:nvSpPr>
        <p:spPr>
          <a:xfrm>
            <a:off x="1168241" y="2598057"/>
            <a:ext cx="9856400" cy="2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041"/>
              </a:buClr>
              <a:buSzPts val="4800"/>
              <a:buFont typeface="Play"/>
              <a:buNone/>
            </a:pPr>
            <a:r>
              <a:rPr lang="fr-FR" sz="4000" kern="1200" dirty="0">
                <a:solidFill>
                  <a:schemeClr val="tx1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TÉLÉSURVEILLANCE DE L’INSUFFISANCE CARDIAQUE</a:t>
            </a:r>
            <a:br>
              <a:rPr lang="fr-FR" sz="4000" kern="1200" dirty="0">
                <a:solidFill>
                  <a:schemeClr val="tx1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</a:br>
            <a:r>
              <a:rPr lang="fr-FR" sz="4000" kern="1200" dirty="0">
                <a:solidFill>
                  <a:schemeClr val="tx1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A L’HEGP</a:t>
            </a:r>
            <a:endParaRPr sz="4000" kern="1200" dirty="0">
              <a:solidFill>
                <a:schemeClr val="tx1"/>
              </a:solidFill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7" y="5802643"/>
            <a:ext cx="2144305" cy="679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578050" y="5196114"/>
            <a:ext cx="70359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Mme SEVRAIN Marie - </a:t>
            </a:r>
            <a:r>
              <a:rPr lang="fr-FR" sz="1600" b="1" dirty="0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Dr DE BAYNAST Quentin </a:t>
            </a:r>
            <a:endParaRPr lang="fr-FR" sz="1600" b="1" i="0" u="none" strike="noStrike" cap="none" dirty="0">
              <a:solidFill>
                <a:srgbClr val="0A304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Hôpital Européen Georges Pompidou – Paris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10.06.2025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 err="1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Masterclass</a:t>
            </a:r>
            <a:r>
              <a:rPr lang="fr-FR" sz="1600" b="1" i="0" u="none" strike="noStrike" cap="none" dirty="0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 Télésurveillance Bordeaux</a:t>
            </a:r>
            <a:endParaRPr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2501" y="5555050"/>
            <a:ext cx="3269488" cy="123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7543" y="0"/>
            <a:ext cx="9056914" cy="259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6433F83-C7B7-0FC5-97DC-D7D64776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51 en santé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7D3B4F0-CA59-8C66-1486-987D621E6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dirty="0"/>
              <a:t>Protocole de coopération à l’initiative de l’équipe d’Henri Mondor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dirty="0"/>
              <a:t>Etendu à l’AP-HP : 8 CECICS créées 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dirty="0"/>
              <a:t>Fin de l’expérimentation été 2024, en cours d’évaluation par la DGOS</a:t>
            </a:r>
          </a:p>
        </p:txBody>
      </p:sp>
      <p:pic>
        <p:nvPicPr>
          <p:cNvPr id="1026" name="Picture 2" descr="Expérimenter et innover pour mieux soigner | Agence régionale de santé  Auvergne-Rhône-Alpes">
            <a:extLst>
              <a:ext uri="{FF2B5EF4-FFF2-40B4-BE49-F238E27FC236}">
                <a16:creationId xmlns:a16="http://schemas.microsoft.com/office/drawing/2014/main" id="{7DB22E0B-31E1-4F44-26A7-92E844BFE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43" y="150720"/>
            <a:ext cx="2298557" cy="15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96;p1">
            <a:extLst>
              <a:ext uri="{FF2B5EF4-FFF2-40B4-BE49-F238E27FC236}">
                <a16:creationId xmlns:a16="http://schemas.microsoft.com/office/drawing/2014/main" id="{AA61C0A0-A9E3-A434-BEDD-086672130E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4475" y="4582800"/>
            <a:ext cx="5382115" cy="22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22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3BBC89-3740-D45A-A09C-F8DFD0C2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450"/>
            <a:ext cx="12192000" cy="61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5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4348D-47C2-7C6D-7511-56587828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montée en charge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109636-058C-FDA5-80B6-ECF6E807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69"/>
            <a:ext cx="9407236" cy="50433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8FECBDF-03E0-597A-A2B5-AD3113BBF319}"/>
              </a:ext>
            </a:extLst>
          </p:cNvPr>
          <p:cNvSpPr txBox="1"/>
          <p:nvPr/>
        </p:nvSpPr>
        <p:spPr>
          <a:xfrm>
            <a:off x="9217152" y="6417724"/>
            <a:ext cx="2596896" cy="31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Données internes AP-HP</a:t>
            </a:r>
          </a:p>
        </p:txBody>
      </p:sp>
    </p:spTree>
    <p:extLst>
      <p:ext uri="{BB962C8B-B14F-4D97-AF65-F5344CB8AC3E}">
        <p14:creationId xmlns:p14="http://schemas.microsoft.com/office/powerpoint/2010/main" val="407545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F5A24-EE6B-8903-B298-49ADE8D5C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Fonctionnement de la CECICS à l’HEGP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786043-FB84-64AB-38F7-7855A47A5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62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4868883" y="1257623"/>
            <a:ext cx="4061361" cy="4205026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 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solutions TLSV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(BEYS et CARELINE)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PCIC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Protocole Coopération IC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/ Validé par HAS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Arbres décisionnels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Surveillance/gestion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quotidienne des alertes</a:t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>
            <a:off x="210783" y="1257623"/>
            <a:ext cx="4156365" cy="4121899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Qui ?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ISPIC (infirmières spécialisées)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Délégants (cardiologues)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qui 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 patient IC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risque de décompenser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avec critères d’inclusion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9274628" y="1436914"/>
            <a:ext cx="2826327" cy="2363182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+ 250 patients ont été suivis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depuis 2020</a:t>
            </a:r>
            <a:endParaRPr/>
          </a:p>
        </p:txBody>
      </p:sp>
      <p:sp>
        <p:nvSpPr>
          <p:cNvPr id="159" name="Google Shape;159;p8"/>
          <p:cNvSpPr/>
          <p:nvPr/>
        </p:nvSpPr>
        <p:spPr>
          <a:xfrm>
            <a:off x="9351817" y="4310743"/>
            <a:ext cx="2749137" cy="2256312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78 patients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 active </a:t>
            </a: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493816" y="0"/>
            <a:ext cx="10515600" cy="92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HEGP : La télésurveillance par la CECICS</a:t>
            </a: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816" y="4738255"/>
            <a:ext cx="4832042" cy="1828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5204147" y="5407347"/>
            <a:ext cx="2012167" cy="14129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Permanence téléphonique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52700</a:t>
            </a: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45759" y="158465"/>
            <a:ext cx="6455091" cy="82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fr-FR"/>
              <a:t>Nos missions </a:t>
            </a:r>
            <a:br>
              <a:rPr lang="fr-FR" sz="3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3196271" y="3368552"/>
            <a:ext cx="2145976" cy="6036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1055639" y="2817813"/>
            <a:ext cx="2145976" cy="1609733"/>
          </a:xfrm>
          <a:custGeom>
            <a:avLst/>
            <a:gdLst/>
            <a:ahLst/>
            <a:cxnLst/>
            <a:rect l="l" t="t" r="r" b="b"/>
            <a:pathLst>
              <a:path w="1509125" h="1207300" extrusionOk="0">
                <a:moveTo>
                  <a:pt x="0" y="120730"/>
                </a:moveTo>
                <a:cubicBezTo>
                  <a:pt x="0" y="54053"/>
                  <a:pt x="54053" y="0"/>
                  <a:pt x="120730" y="0"/>
                </a:cubicBezTo>
                <a:lnTo>
                  <a:pt x="1388395" y="0"/>
                </a:lnTo>
                <a:cubicBezTo>
                  <a:pt x="1455072" y="0"/>
                  <a:pt x="1509125" y="54053"/>
                  <a:pt x="1509125" y="120730"/>
                </a:cubicBezTo>
                <a:lnTo>
                  <a:pt x="1509125" y="1086570"/>
                </a:lnTo>
                <a:cubicBezTo>
                  <a:pt x="1509125" y="1153247"/>
                  <a:pt x="1455072" y="1207300"/>
                  <a:pt x="1388395" y="1207300"/>
                </a:cubicBezTo>
                <a:lnTo>
                  <a:pt x="120730" y="1207300"/>
                </a:lnTo>
                <a:cubicBezTo>
                  <a:pt x="54053" y="1207300"/>
                  <a:pt x="0" y="1153247"/>
                  <a:pt x="0" y="1086570"/>
                </a:cubicBezTo>
                <a:lnTo>
                  <a:pt x="0" y="120730"/>
                </a:lnTo>
                <a:close/>
              </a:path>
            </a:pathLst>
          </a:custGeom>
          <a:solidFill>
            <a:srgbClr val="12608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225" tIns="85225" rIns="85225" bIns="85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Accompagnement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Thérapeutique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tous les 3 mois</a:t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 rot="2724552">
            <a:off x="4222987" y="2618903"/>
            <a:ext cx="1497489" cy="6036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rot="8023132">
            <a:off x="6000192" y="2468164"/>
            <a:ext cx="1614465" cy="6036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 rot="10800000">
            <a:off x="6489944" y="3368552"/>
            <a:ext cx="2006308" cy="6036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8496252" y="2817812"/>
            <a:ext cx="2012167" cy="1609733"/>
          </a:xfrm>
          <a:custGeom>
            <a:avLst/>
            <a:gdLst/>
            <a:ahLst/>
            <a:cxnLst/>
            <a:rect l="l" t="t" r="r" b="b"/>
            <a:pathLst>
              <a:path w="1509125" h="1207300" extrusionOk="0">
                <a:moveTo>
                  <a:pt x="0" y="120730"/>
                </a:moveTo>
                <a:cubicBezTo>
                  <a:pt x="0" y="54053"/>
                  <a:pt x="54053" y="0"/>
                  <a:pt x="120730" y="0"/>
                </a:cubicBezTo>
                <a:lnTo>
                  <a:pt x="1388395" y="0"/>
                </a:lnTo>
                <a:cubicBezTo>
                  <a:pt x="1455072" y="0"/>
                  <a:pt x="1509125" y="54053"/>
                  <a:pt x="1509125" y="120730"/>
                </a:cubicBezTo>
                <a:lnTo>
                  <a:pt x="1509125" y="1086570"/>
                </a:lnTo>
                <a:cubicBezTo>
                  <a:pt x="1509125" y="1153247"/>
                  <a:pt x="1455072" y="1207300"/>
                  <a:pt x="1388395" y="1207300"/>
                </a:cubicBezTo>
                <a:lnTo>
                  <a:pt x="120730" y="1207300"/>
                </a:lnTo>
                <a:cubicBezTo>
                  <a:pt x="54053" y="1207300"/>
                  <a:pt x="0" y="1153247"/>
                  <a:pt x="0" y="1086570"/>
                </a:cubicBezTo>
                <a:lnTo>
                  <a:pt x="0" y="120730"/>
                </a:lnTo>
                <a:close/>
              </a:path>
            </a:pathLst>
          </a:custGeom>
          <a:solidFill>
            <a:srgbClr val="12608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225" tIns="85225" rIns="85225" bIns="85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Orientation médicale</a:t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2667353" y="772653"/>
            <a:ext cx="2145977" cy="1609733"/>
          </a:xfrm>
          <a:custGeom>
            <a:avLst/>
            <a:gdLst/>
            <a:ahLst/>
            <a:cxnLst/>
            <a:rect l="l" t="t" r="r" b="b"/>
            <a:pathLst>
              <a:path w="1509125" h="1207300" extrusionOk="0">
                <a:moveTo>
                  <a:pt x="0" y="120730"/>
                </a:moveTo>
                <a:cubicBezTo>
                  <a:pt x="0" y="54053"/>
                  <a:pt x="54053" y="0"/>
                  <a:pt x="120730" y="0"/>
                </a:cubicBezTo>
                <a:lnTo>
                  <a:pt x="1388395" y="0"/>
                </a:lnTo>
                <a:cubicBezTo>
                  <a:pt x="1455072" y="0"/>
                  <a:pt x="1509125" y="54053"/>
                  <a:pt x="1509125" y="120730"/>
                </a:cubicBezTo>
                <a:lnTo>
                  <a:pt x="1509125" y="1086570"/>
                </a:lnTo>
                <a:cubicBezTo>
                  <a:pt x="1509125" y="1153247"/>
                  <a:pt x="1455072" y="1207300"/>
                  <a:pt x="1388395" y="1207300"/>
                </a:cubicBezTo>
                <a:lnTo>
                  <a:pt x="120730" y="1207300"/>
                </a:lnTo>
                <a:cubicBezTo>
                  <a:pt x="54053" y="1207300"/>
                  <a:pt x="0" y="1153247"/>
                  <a:pt x="0" y="1086570"/>
                </a:cubicBezTo>
                <a:lnTo>
                  <a:pt x="0" y="120730"/>
                </a:lnTo>
                <a:close/>
              </a:path>
            </a:pathLst>
          </a:custGeom>
          <a:solidFill>
            <a:srgbClr val="12608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225" tIns="85225" rIns="85225" bIns="85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Télésurveillance</a:t>
            </a:r>
            <a:r>
              <a:rPr lang="fr-FR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Toutes FEVG</a:t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6631948" y="556444"/>
            <a:ext cx="2012167" cy="1609733"/>
          </a:xfrm>
          <a:custGeom>
            <a:avLst/>
            <a:gdLst/>
            <a:ahLst/>
            <a:cxnLst/>
            <a:rect l="l" t="t" r="r" b="b"/>
            <a:pathLst>
              <a:path w="1509125" h="1207300" extrusionOk="0">
                <a:moveTo>
                  <a:pt x="0" y="120730"/>
                </a:moveTo>
                <a:cubicBezTo>
                  <a:pt x="0" y="54053"/>
                  <a:pt x="54053" y="0"/>
                  <a:pt x="120730" y="0"/>
                </a:cubicBezTo>
                <a:lnTo>
                  <a:pt x="1388395" y="0"/>
                </a:lnTo>
                <a:cubicBezTo>
                  <a:pt x="1455072" y="0"/>
                  <a:pt x="1509125" y="54053"/>
                  <a:pt x="1509125" y="120730"/>
                </a:cubicBezTo>
                <a:lnTo>
                  <a:pt x="1509125" y="1086570"/>
                </a:lnTo>
                <a:cubicBezTo>
                  <a:pt x="1509125" y="1153247"/>
                  <a:pt x="1455072" y="1207300"/>
                  <a:pt x="1388395" y="1207300"/>
                </a:cubicBezTo>
                <a:lnTo>
                  <a:pt x="120730" y="1207300"/>
                </a:lnTo>
                <a:cubicBezTo>
                  <a:pt x="54053" y="1207300"/>
                  <a:pt x="0" y="1153247"/>
                  <a:pt x="0" y="1086570"/>
                </a:cubicBezTo>
                <a:lnTo>
                  <a:pt x="0" y="120730"/>
                </a:lnTo>
                <a:close/>
              </a:path>
            </a:pathLst>
          </a:custGeom>
          <a:solidFill>
            <a:srgbClr val="12608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225" tIns="85225" rIns="85225" bIns="85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Consultation </a:t>
            </a:r>
            <a:r>
              <a:rPr lang="fr-FR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d’urgence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Gestion des diurétiques des patients suivis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8026425" y="5134580"/>
            <a:ext cx="2074533" cy="15165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Consultation de titration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tous les 15 jours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(FEVG altérée)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2123283" y="5165128"/>
            <a:ext cx="2145976" cy="1522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BEP + ateliers  + liens avec l’équipe pluri-discplinaire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 rot="-2704580">
            <a:off x="3935577" y="4230304"/>
            <a:ext cx="2145976" cy="6036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93DC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 rot="-5400000">
            <a:off x="5011302" y="4017386"/>
            <a:ext cx="2145976" cy="6036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93DC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4972354" y="2616472"/>
            <a:ext cx="2118071" cy="2118071"/>
          </a:xfrm>
          <a:custGeom>
            <a:avLst/>
            <a:gdLst/>
            <a:ahLst/>
            <a:cxnLst/>
            <a:rect l="l" t="t" r="r" b="b"/>
            <a:pathLst>
              <a:path w="1588553" h="1588553" extrusionOk="0">
                <a:moveTo>
                  <a:pt x="0" y="794277"/>
                </a:moveTo>
                <a:cubicBezTo>
                  <a:pt x="0" y="355610"/>
                  <a:pt x="355610" y="0"/>
                  <a:pt x="794277" y="0"/>
                </a:cubicBezTo>
                <a:cubicBezTo>
                  <a:pt x="1232944" y="0"/>
                  <a:pt x="1588554" y="355610"/>
                  <a:pt x="1588554" y="794277"/>
                </a:cubicBezTo>
                <a:cubicBezTo>
                  <a:pt x="1588554" y="1232944"/>
                  <a:pt x="1232944" y="1588554"/>
                  <a:pt x="794277" y="1588554"/>
                </a:cubicBezTo>
                <a:cubicBezTo>
                  <a:pt x="355610" y="1588554"/>
                  <a:pt x="0" y="1232944"/>
                  <a:pt x="0" y="794277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22025" tIns="322025" rIns="322025" bIns="3220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ISPIC</a:t>
            </a:r>
            <a:endParaRPr/>
          </a:p>
        </p:txBody>
      </p:sp>
      <p:sp>
        <p:nvSpPr>
          <p:cNvPr id="182" name="Google Shape;182;p9"/>
          <p:cNvSpPr/>
          <p:nvPr/>
        </p:nvSpPr>
        <p:spPr>
          <a:xfrm rot="-8611645">
            <a:off x="6661902" y="4507251"/>
            <a:ext cx="1526219" cy="6036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93DC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982" y="4239176"/>
            <a:ext cx="4344762" cy="315973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 txBox="1"/>
          <p:nvPr/>
        </p:nvSpPr>
        <p:spPr>
          <a:xfrm>
            <a:off x="439387" y="938146"/>
            <a:ext cx="11471559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Diminuer les hospitalisations itératives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Réduire la durée d’hospitalisation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Réduire le recours au SAU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Améliorer la qualité de vie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Eduquer les patients/aidants. Favoriser l’autonomie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Optimiser le parcours de soins</a:t>
            </a:r>
            <a:endParaRPr/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588450" y="149436"/>
            <a:ext cx="10515600" cy="81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"/>
              <a:buNone/>
            </a:pPr>
            <a:r>
              <a:rPr lang="fr-FR" sz="43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Les objectifs de la télésurveillance IC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6265" y="4715429"/>
            <a:ext cx="1336656" cy="192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0" y="982234"/>
            <a:ext cx="12062394" cy="456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Light"/>
              <a:buChar char="-"/>
            </a:pPr>
            <a:r>
              <a:rPr lang="fr-FR" u="sng">
                <a:latin typeface="Barlow Light"/>
                <a:ea typeface="Barlow Light"/>
                <a:cs typeface="Barlow Light"/>
                <a:sym typeface="Barlow Light"/>
              </a:rPr>
              <a:t>Transmission automatique </a:t>
            </a:r>
            <a:r>
              <a:rPr lang="fr-FR">
                <a:latin typeface="Barlow Light"/>
                <a:ea typeface="Barlow Light"/>
                <a:cs typeface="Barlow Light"/>
                <a:sym typeface="Barlow Light"/>
              </a:rPr>
              <a:t>de données du patient </a:t>
            </a:r>
            <a:r>
              <a:rPr lang="fr-FR" b="1">
                <a:latin typeface="Barlow Light"/>
                <a:ea typeface="Barlow Light"/>
                <a:cs typeface="Barlow Light"/>
                <a:sym typeface="Barlow Light"/>
              </a:rPr>
              <a:t>(poids et présence ou non de signe d’alerte = EPOF) </a:t>
            </a:r>
            <a:r>
              <a:rPr lang="fr-FR" u="sng">
                <a:latin typeface="Barlow Light"/>
                <a:ea typeface="Barlow Light"/>
                <a:cs typeface="Barlow Light"/>
                <a:sym typeface="Barlow Light"/>
              </a:rPr>
              <a:t>depuis son domicile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Light"/>
              <a:buChar char="-"/>
            </a:pPr>
            <a:r>
              <a:rPr lang="fr-FR">
                <a:latin typeface="Barlow Light"/>
                <a:ea typeface="Barlow Light"/>
                <a:cs typeface="Barlow Light"/>
                <a:sym typeface="Barlow Light"/>
              </a:rPr>
              <a:t>Via dispositif (plateforme agréée/appareils connectés/interface sécurisée)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Light"/>
              <a:buChar char="-"/>
            </a:pPr>
            <a:r>
              <a:rPr lang="fr-FR" u="sng">
                <a:latin typeface="Barlow Light"/>
                <a:ea typeface="Barlow Light"/>
                <a:cs typeface="Barlow Light"/>
                <a:sym typeface="Barlow Light"/>
              </a:rPr>
              <a:t>Interprétation à distance</a:t>
            </a:r>
            <a:r>
              <a:rPr lang="fr-FR">
                <a:latin typeface="Barlow Light"/>
                <a:ea typeface="Barlow Light"/>
                <a:cs typeface="Barlow Light"/>
                <a:sym typeface="Barlow Light"/>
              </a:rPr>
              <a:t>, par un professionnel de santé formé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Light"/>
              <a:buChar char="-"/>
            </a:pPr>
            <a:r>
              <a:rPr lang="fr-FR">
                <a:latin typeface="Barlow Light"/>
                <a:ea typeface="Barlow Light"/>
                <a:cs typeface="Barlow Light"/>
                <a:sym typeface="Barlow Light"/>
              </a:rPr>
              <a:t>Proposée aux patients insuffisants cardiaques </a:t>
            </a:r>
            <a:r>
              <a:rPr lang="fr-FR" u="sng">
                <a:latin typeface="Barlow Light"/>
                <a:ea typeface="Barlow Light"/>
                <a:cs typeface="Barlow Light"/>
                <a:sym typeface="Barlow Light"/>
              </a:rPr>
              <a:t>selon des critères prédéfinis</a:t>
            </a:r>
            <a:r>
              <a:rPr lang="fr-FR"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6994" y="5508157"/>
            <a:ext cx="2041623" cy="3444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7" name="Google Shape;147;p7" descr="image0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8289" y="3571539"/>
            <a:ext cx="5610964" cy="35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6009" y="5581562"/>
            <a:ext cx="914479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20221" y="5547184"/>
            <a:ext cx="914479" cy="9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618" y="5135204"/>
            <a:ext cx="1434779" cy="143477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504621" y="-1721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 sz="440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Analyse d’un cas pratique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068" y="1251994"/>
            <a:ext cx="9307224" cy="504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1168067" y="127500"/>
            <a:ext cx="9816607" cy="72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 sz="4300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Analyse d’un cas : Mme R.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Gestion d’alerte de télésurveillance </a:t>
            </a: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4506185" y="769795"/>
            <a:ext cx="2340864" cy="9499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ADBE"/>
              </a:gs>
              <a:gs pos="50000">
                <a:srgbClr val="8DA1B2"/>
              </a:gs>
              <a:gs pos="100000">
                <a:srgbClr val="7893AA"/>
              </a:gs>
            </a:gsLst>
            <a:lin ang="5400000" scaled="0"/>
          </a:gra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tel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Mme R. / aidants</a:t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4177878" y="4599663"/>
            <a:ext cx="1819656" cy="105581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ADBE"/>
              </a:gs>
              <a:gs pos="50000">
                <a:srgbClr val="8DA1B2"/>
              </a:gs>
              <a:gs pos="100000">
                <a:srgbClr val="7893AA"/>
              </a:gs>
            </a:gsLst>
            <a:lin ang="5400000" scaled="0"/>
          </a:gra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 </a:t>
            </a: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656965" y="4603919"/>
            <a:ext cx="1865376" cy="1051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ADBE"/>
              </a:gs>
              <a:gs pos="50000">
                <a:srgbClr val="8DA1B2"/>
              </a:gs>
              <a:gs pos="100000">
                <a:srgbClr val="7893AA"/>
              </a:gs>
            </a:gsLst>
            <a:lin ang="5400000" scaled="0"/>
          </a:gra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doses TTT</a:t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4145280" y="2432247"/>
            <a:ext cx="3133344" cy="9829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ADBE"/>
              </a:gs>
              <a:gs pos="50000">
                <a:srgbClr val="8DA1B2"/>
              </a:gs>
              <a:gs pos="100000">
                <a:srgbClr val="7893AA"/>
              </a:gs>
            </a:gsLst>
            <a:lin ang="5400000" scaled="0"/>
          </a:gra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Questionnaire d’évaluation 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 Facteur Déclenchant</a:t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9287901" y="4599663"/>
            <a:ext cx="1572768" cy="105581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ADBE"/>
              </a:gs>
              <a:gs pos="50000">
                <a:srgbClr val="8DA1B2"/>
              </a:gs>
              <a:gs pos="100000">
                <a:srgbClr val="7893AA"/>
              </a:gs>
            </a:gsLst>
            <a:lin ang="5400000" scaled="0"/>
          </a:gra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 </a:t>
            </a: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941832" y="4599663"/>
            <a:ext cx="2709184" cy="105581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ADBE"/>
              </a:gs>
              <a:gs pos="50000">
                <a:srgbClr val="8DA1B2"/>
              </a:gs>
              <a:gs pos="100000">
                <a:srgbClr val="7893AA"/>
              </a:gs>
            </a:gsLst>
            <a:lin ang="5400000" scaled="0"/>
          </a:gra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Renforcer ETP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-réajustement alimentaire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-Observance TTT…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5598893" y="1753894"/>
            <a:ext cx="155448" cy="63200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11"/>
          <p:cNvCxnSpPr/>
          <p:nvPr/>
        </p:nvCxnSpPr>
        <p:spPr>
          <a:xfrm flipH="1">
            <a:off x="2549958" y="3399067"/>
            <a:ext cx="1696066" cy="1088136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2" name="Google Shape;2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226694">
            <a:off x="7366772" y="3211537"/>
            <a:ext cx="2239343" cy="142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97719">
            <a:off x="4171652" y="3271481"/>
            <a:ext cx="1880974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42950" flipH="1">
            <a:off x="5916064" y="2794972"/>
            <a:ext cx="1334203" cy="19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/>
          <p:nvPr/>
        </p:nvSpPr>
        <p:spPr>
          <a:xfrm>
            <a:off x="941832" y="6199713"/>
            <a:ext cx="10181468" cy="573233"/>
          </a:xfrm>
          <a:prstGeom prst="rect">
            <a:avLst/>
          </a:prstGeom>
          <a:gradFill>
            <a:gsLst>
              <a:gs pos="0">
                <a:srgbClr val="F4B6A2"/>
              </a:gs>
              <a:gs pos="50000">
                <a:srgbClr val="F1AA93"/>
              </a:gs>
              <a:gs pos="100000">
                <a:srgbClr val="F49C7F"/>
              </a:gs>
            </a:gsLst>
            <a:lin ang="5400000" scaled="0"/>
          </a:gra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Suite de gestion (coordination, bio de contrôle, surveillance rapprochée etc…) 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≈ 3-4h /alerte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0F2F4-FF35-A435-D06D-3BF41C8BE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constat</a:t>
            </a:r>
          </a:p>
        </p:txBody>
      </p:sp>
      <p:pic>
        <p:nvPicPr>
          <p:cNvPr id="4" name="Image 3" descr="Search Concept">
            <a:extLst>
              <a:ext uri="{FF2B5EF4-FFF2-40B4-BE49-F238E27FC236}">
                <a16:creationId xmlns:a16="http://schemas.microsoft.com/office/drawing/2014/main" id="{932D4650-6976-9D95-8AEB-4F687CB2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97" r="3" b="3"/>
          <a:stretch>
            <a:fillRect/>
          </a:stretch>
        </p:blipFill>
        <p:spPr>
          <a:xfrm>
            <a:off x="0" y="3854057"/>
            <a:ext cx="2889954" cy="30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984C33D-9783-6974-883C-C170AF16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pas de recul : modalité de sollicitation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773F2F-3E52-7CDB-9CD3-8BCBBA49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4" y="1801631"/>
            <a:ext cx="11147225" cy="44808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C4B76F-8F7E-3434-9F9D-0CAAEEAC4105}"/>
              </a:ext>
            </a:extLst>
          </p:cNvPr>
          <p:cNvSpPr txBox="1"/>
          <p:nvPr/>
        </p:nvSpPr>
        <p:spPr>
          <a:xfrm>
            <a:off x="9217152" y="6417724"/>
            <a:ext cx="2596896" cy="31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Données internes AP-HP</a:t>
            </a:r>
          </a:p>
        </p:txBody>
      </p:sp>
    </p:spTree>
    <p:extLst>
      <p:ext uri="{BB962C8B-B14F-4D97-AF65-F5344CB8AC3E}">
        <p14:creationId xmlns:p14="http://schemas.microsoft.com/office/powerpoint/2010/main" val="292433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BF85F-5E0C-AC5A-3D48-C65A50E8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pas de recul : raison de sollicitation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C369D1-23E3-B2DC-4C94-8C1CDE39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72" y="2521528"/>
            <a:ext cx="4772256" cy="2660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A71E17-16A2-FE35-68B3-69268B92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2" y="2327564"/>
            <a:ext cx="5817436" cy="32188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2CBD1E-0C24-A35A-6114-477A7E6636F8}"/>
              </a:ext>
            </a:extLst>
          </p:cNvPr>
          <p:cNvSpPr txBox="1"/>
          <p:nvPr/>
        </p:nvSpPr>
        <p:spPr>
          <a:xfrm>
            <a:off x="9595104" y="6417724"/>
            <a:ext cx="2596896" cy="31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Données internes AP-HP</a:t>
            </a:r>
          </a:p>
        </p:txBody>
      </p:sp>
    </p:spTree>
    <p:extLst>
      <p:ext uri="{BB962C8B-B14F-4D97-AF65-F5344CB8AC3E}">
        <p14:creationId xmlns:p14="http://schemas.microsoft.com/office/powerpoint/2010/main" val="122349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481A4-545C-84E1-ECC4-81F7EF7CD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de notre file active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EDF5B8-A701-4045-98E7-62F124AD8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087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4EA01B-2E83-AD62-D1C7-05522E2A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des cardiopathies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8079E88-7D40-6068-FC39-7E8D46EA9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417886"/>
              </p:ext>
            </p:extLst>
          </p:nvPr>
        </p:nvGraphicFramePr>
        <p:xfrm>
          <a:off x="1032314" y="1446861"/>
          <a:ext cx="6352158" cy="525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91B3B5F-3279-066B-4977-06B95E8D0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374" y="1027906"/>
            <a:ext cx="6656729" cy="46357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2870DC-1E45-9AB7-803D-01083192A7B0}"/>
              </a:ext>
            </a:extLst>
          </p:cNvPr>
          <p:cNvSpPr txBox="1"/>
          <p:nvPr/>
        </p:nvSpPr>
        <p:spPr>
          <a:xfrm>
            <a:off x="9217152" y="6417724"/>
            <a:ext cx="2596896" cy="31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Données internes HEGP</a:t>
            </a:r>
          </a:p>
        </p:txBody>
      </p:sp>
    </p:spTree>
    <p:extLst>
      <p:ext uri="{BB962C8B-B14F-4D97-AF65-F5344CB8AC3E}">
        <p14:creationId xmlns:p14="http://schemas.microsoft.com/office/powerpoint/2010/main" val="44202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EB84D72-731A-716A-B00F-CF4DCED9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573016"/>
            <a:ext cx="6837656" cy="30790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DCFBB8-5B9F-305C-9DD0-553B1193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130369"/>
            <a:ext cx="4134186" cy="2148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98F67A-1EE0-4FB8-8C14-514665BE9FED}"/>
              </a:ext>
            </a:extLst>
          </p:cNvPr>
          <p:cNvSpPr/>
          <p:nvPr/>
        </p:nvSpPr>
        <p:spPr>
          <a:xfrm>
            <a:off x="1617044" y="2695074"/>
            <a:ext cx="4562375" cy="240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CDC4FE-3008-BE78-1CEA-81C95638910F}"/>
              </a:ext>
            </a:extLst>
          </p:cNvPr>
          <p:cNvSpPr/>
          <p:nvPr/>
        </p:nvSpPr>
        <p:spPr>
          <a:xfrm>
            <a:off x="7950467" y="4465830"/>
            <a:ext cx="2685448" cy="815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= 83,3% des patients CECICS HEGP sont </a:t>
            </a:r>
          </a:p>
          <a:p>
            <a:pPr algn="ctr"/>
            <a:r>
              <a:rPr lang="fr-FR" dirty="0"/>
              <a:t>« très sévères »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6B8C709-990D-C0A8-E290-2679416FCEB9}"/>
              </a:ext>
            </a:extLst>
          </p:cNvPr>
          <p:cNvCxnSpPr>
            <a:stCxn id="7" idx="1"/>
          </p:cNvCxnSpPr>
          <p:nvPr/>
        </p:nvCxnSpPr>
        <p:spPr>
          <a:xfrm flipH="1">
            <a:off x="6525163" y="4873701"/>
            <a:ext cx="1425304" cy="6704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8D7182D-518E-337A-4DE7-64C564AFE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49" y="916707"/>
            <a:ext cx="4780738" cy="284906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DD30C816-397C-935F-952F-E3C0C04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13" y="22436"/>
            <a:ext cx="10515600" cy="1325563"/>
          </a:xfrm>
        </p:spPr>
        <p:txBody>
          <a:bodyPr/>
          <a:lstStyle/>
          <a:p>
            <a:r>
              <a:rPr lang="fr-FR" dirty="0"/>
              <a:t>Profil des patients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95822A-5A41-B2C3-06D6-79BE8667D33C}"/>
              </a:ext>
            </a:extLst>
          </p:cNvPr>
          <p:cNvSpPr txBox="1"/>
          <p:nvPr/>
        </p:nvSpPr>
        <p:spPr>
          <a:xfrm>
            <a:off x="9217152" y="6417724"/>
            <a:ext cx="2596896" cy="31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Données internes HEGP</a:t>
            </a:r>
          </a:p>
        </p:txBody>
      </p:sp>
    </p:spTree>
    <p:extLst>
      <p:ext uri="{BB962C8B-B14F-4D97-AF65-F5344CB8AC3E}">
        <p14:creationId xmlns:p14="http://schemas.microsoft.com/office/powerpoint/2010/main" val="1326259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4777A-0087-480F-72B7-F856432D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Durée de télésurveillance et évènements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BAC767-AE90-81EF-AB78-4F7DBCF1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34" y="2619706"/>
            <a:ext cx="5123866" cy="21854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96A2341-CFAF-E21A-CBE9-4D645753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39" y="3575960"/>
            <a:ext cx="3805040" cy="22768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794C0-CFB4-B3AC-5886-0F1F668E9887}"/>
              </a:ext>
            </a:extLst>
          </p:cNvPr>
          <p:cNvSpPr/>
          <p:nvPr/>
        </p:nvSpPr>
        <p:spPr>
          <a:xfrm>
            <a:off x="574070" y="1713531"/>
            <a:ext cx="5990860" cy="84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56B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153D8A"/>
                </a:solidFill>
                <a:latin typeface="Arial Narrow" panose="020B0606020202030204" pitchFamily="34" charset="0"/>
              </a:rPr>
              <a:t>Délai moyen avant inclusion ≈ 3 jours </a:t>
            </a:r>
            <a:r>
              <a:rPr lang="fr-FR" sz="2000" dirty="0">
                <a:solidFill>
                  <a:srgbClr val="153D8A"/>
                </a:solidFill>
                <a:latin typeface="Arial Narrow" panose="020B0606020202030204" pitchFamily="34" charset="0"/>
              </a:rPr>
              <a:t>(</a:t>
            </a:r>
            <a:r>
              <a:rPr lang="el-GR" sz="2000" dirty="0">
                <a:solidFill>
                  <a:srgbClr val="153D8A"/>
                </a:solidFill>
                <a:latin typeface="Arial Narrow" panose="020B0606020202030204" pitchFamily="34" charset="0"/>
              </a:rPr>
              <a:t>σ</a:t>
            </a:r>
            <a:r>
              <a:rPr lang="fr-FR" sz="2000" dirty="0">
                <a:solidFill>
                  <a:srgbClr val="153D8A"/>
                </a:solidFill>
                <a:latin typeface="Arial Narrow" panose="020B0606020202030204" pitchFamily="34" charset="0"/>
              </a:rPr>
              <a:t> 10 jours)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56B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153D8A"/>
                </a:solidFill>
                <a:latin typeface="Arial Narrow" panose="020B0606020202030204" pitchFamily="34" charset="0"/>
              </a:rPr>
              <a:t>Durée moyenne </a:t>
            </a:r>
            <a:r>
              <a:rPr lang="fr-FR" sz="2400" dirty="0">
                <a:solidFill>
                  <a:srgbClr val="153D8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≈</a:t>
            </a:r>
            <a:r>
              <a:rPr lang="fr-FR" sz="2400" dirty="0">
                <a:solidFill>
                  <a:srgbClr val="153D8A"/>
                </a:solidFill>
                <a:latin typeface="Arial Narrow" panose="020B0606020202030204" pitchFamily="34" charset="0"/>
              </a:rPr>
              <a:t> 10-11 mois </a:t>
            </a:r>
            <a:r>
              <a:rPr lang="fr-FR" dirty="0">
                <a:solidFill>
                  <a:srgbClr val="153D8A"/>
                </a:solidFill>
                <a:latin typeface="Arial Narrow" panose="020B0606020202030204" pitchFamily="34" charset="0"/>
              </a:rPr>
              <a:t>(324 jours; </a:t>
            </a:r>
            <a:r>
              <a:rPr lang="el-GR" dirty="0">
                <a:solidFill>
                  <a:srgbClr val="153D8A"/>
                </a:solidFill>
                <a:latin typeface="Arial Narrow" panose="020B0606020202030204" pitchFamily="34" charset="0"/>
              </a:rPr>
              <a:t>σ</a:t>
            </a:r>
            <a:r>
              <a:rPr lang="fr-FR" dirty="0">
                <a:solidFill>
                  <a:srgbClr val="153D8A"/>
                </a:solidFill>
                <a:latin typeface="Arial Narrow" panose="020B0606020202030204" pitchFamily="34" charset="0"/>
              </a:rPr>
              <a:t> 162jours)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F3B55-5FE6-CFD1-CF49-F24DA3DBAD53}"/>
              </a:ext>
            </a:extLst>
          </p:cNvPr>
          <p:cNvSpPr/>
          <p:nvPr/>
        </p:nvSpPr>
        <p:spPr>
          <a:xfrm>
            <a:off x="1080739" y="4592885"/>
            <a:ext cx="1761423" cy="962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12 mois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24B22-B7A1-4D29-1C71-28CE20A9255E}"/>
              </a:ext>
            </a:extLst>
          </p:cNvPr>
          <p:cNvSpPr/>
          <p:nvPr/>
        </p:nvSpPr>
        <p:spPr>
          <a:xfrm>
            <a:off x="2583558" y="3252767"/>
            <a:ext cx="1296144" cy="4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825" dirty="0"/>
              <a:t>TLS dure en moyenne 324 jours (</a:t>
            </a:r>
            <a:r>
              <a:rPr lang="el-G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fr-FR" sz="825" dirty="0"/>
              <a:t> 162 jours)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67589-45D1-542F-6743-C3764B1C7AEA}"/>
              </a:ext>
            </a:extLst>
          </p:cNvPr>
          <p:cNvSpPr/>
          <p:nvPr/>
        </p:nvSpPr>
        <p:spPr>
          <a:xfrm>
            <a:off x="574070" y="2710391"/>
            <a:ext cx="5454054" cy="365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56B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53D8A"/>
                </a:solidFill>
                <a:latin typeface="Arial Narrow" panose="020B0606020202030204" pitchFamily="34" charset="0"/>
              </a:rPr>
              <a:t>50% des patients terminent leur TLS à 360 jours (1 an)</a:t>
            </a:r>
          </a:p>
        </p:txBody>
      </p:sp>
      <p:sp>
        <p:nvSpPr>
          <p:cNvPr id="9" name="Double flèche verticale 27">
            <a:extLst>
              <a:ext uri="{FF2B5EF4-FFF2-40B4-BE49-F238E27FC236}">
                <a16:creationId xmlns:a16="http://schemas.microsoft.com/office/drawing/2014/main" id="{547D8303-28B3-ED71-F58D-DDF5E757CF51}"/>
              </a:ext>
            </a:extLst>
          </p:cNvPr>
          <p:cNvSpPr/>
          <p:nvPr/>
        </p:nvSpPr>
        <p:spPr>
          <a:xfrm>
            <a:off x="11227327" y="3364596"/>
            <a:ext cx="295886" cy="5806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F9441-1AE6-8B7B-CB02-41106605B226}"/>
              </a:ext>
            </a:extLst>
          </p:cNvPr>
          <p:cNvCxnSpPr/>
          <p:nvPr/>
        </p:nvCxnSpPr>
        <p:spPr>
          <a:xfrm>
            <a:off x="10524646" y="2894026"/>
            <a:ext cx="15240" cy="1427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D666B-2550-BA1E-2461-6A562BA1E615}"/>
              </a:ext>
            </a:extLst>
          </p:cNvPr>
          <p:cNvSpPr/>
          <p:nvPr/>
        </p:nvSpPr>
        <p:spPr>
          <a:xfrm>
            <a:off x="1080739" y="5652531"/>
            <a:ext cx="3377640" cy="400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1200" dirty="0"/>
              <a:t>Durée de télésurveillance des patients ayant terminé leur TLS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4F85DB-7F8B-E53D-49F3-596F858A8928}"/>
              </a:ext>
            </a:extLst>
          </p:cNvPr>
          <p:cNvSpPr txBox="1"/>
          <p:nvPr/>
        </p:nvSpPr>
        <p:spPr>
          <a:xfrm>
            <a:off x="7498080" y="5340096"/>
            <a:ext cx="380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Augmentation significative du nombre d’évènements après passage en droit commun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6C5B3C-B774-E072-0814-3182CF076878}"/>
              </a:ext>
            </a:extLst>
          </p:cNvPr>
          <p:cNvSpPr txBox="1"/>
          <p:nvPr/>
        </p:nvSpPr>
        <p:spPr>
          <a:xfrm>
            <a:off x="9217152" y="6417724"/>
            <a:ext cx="2596896" cy="31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Données internes HEGP</a:t>
            </a:r>
          </a:p>
        </p:txBody>
      </p:sp>
    </p:spTree>
    <p:extLst>
      <p:ext uri="{BB962C8B-B14F-4D97-AF65-F5344CB8AC3E}">
        <p14:creationId xmlns:p14="http://schemas.microsoft.com/office/powerpoint/2010/main" val="3242792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"/>
              <a:buNone/>
            </a:pPr>
            <a:r>
              <a:rPr lang="fr-FR" sz="4300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Au tota</a:t>
            </a:r>
            <a:r>
              <a:rPr lang="fr-FR" sz="4300" dirty="0">
                <a:solidFill>
                  <a:srgbClr val="000000"/>
                </a:solidFill>
              </a:rPr>
              <a:t>l, ça donne quoi ? </a:t>
            </a:r>
            <a:endParaRPr dirty="0"/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7221" y="1921034"/>
            <a:ext cx="9459737" cy="24369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B813BB0-CD2C-E0E0-E2CA-B43AA0A0AA6C}"/>
              </a:ext>
            </a:extLst>
          </p:cNvPr>
          <p:cNvSpPr txBox="1"/>
          <p:nvPr/>
        </p:nvSpPr>
        <p:spPr>
          <a:xfrm>
            <a:off x="1227627" y="4818888"/>
            <a:ext cx="973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/>
              <a:t>Un message clair : on divise par deux les nombres d’hospitalisations après inclusion</a:t>
            </a:r>
          </a:p>
          <a:p>
            <a:pPr algn="ctr"/>
            <a:endParaRPr lang="fr-FR" sz="1800" b="1" dirty="0"/>
          </a:p>
          <a:p>
            <a:pPr algn="ctr"/>
            <a:r>
              <a:rPr lang="fr-FR" sz="1800" b="1" dirty="0"/>
              <a:t>Mais en diminuant que d’un tiers le nombre de jours d’hospitalisation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698A29-E65F-35A5-B534-6CFC29A33136}"/>
              </a:ext>
            </a:extLst>
          </p:cNvPr>
          <p:cNvSpPr txBox="1"/>
          <p:nvPr/>
        </p:nvSpPr>
        <p:spPr>
          <a:xfrm>
            <a:off x="9217152" y="6417724"/>
            <a:ext cx="2596896" cy="31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Données internes HEGP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E0F5A-D542-993C-293D-45DF62D2B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Difficultés persistantes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A0DAE869-E23C-B3A5-9BF3-971FCDE02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19786AA-2C2B-EF61-542A-06C32A3B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Pérenniser l’activité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C892B5-A2B8-F6BE-2BC5-C3A1C15D0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CECICS : une unité de soins à part entière, mais sans lits d’hospitalisation (besoin d’un soutien continu ++)</a:t>
            </a:r>
          </a:p>
          <a:p>
            <a:pPr marL="114300" indent="0" algn="ctr">
              <a:buNone/>
            </a:pPr>
            <a:r>
              <a:rPr lang="fr-FR" b="1" dirty="0"/>
              <a:t>Unité des « lits fantômes » ?</a:t>
            </a:r>
          </a:p>
          <a:p>
            <a:r>
              <a:rPr lang="fr-FR" dirty="0"/>
              <a:t>Impact des turn-over sur la continuité. Chiffres sur 4 ans :</a:t>
            </a:r>
          </a:p>
          <a:p>
            <a:pPr lvl="1"/>
            <a:r>
              <a:rPr lang="fr-FR" dirty="0"/>
              <a:t>Encadrement de proximité : 175 % </a:t>
            </a:r>
          </a:p>
          <a:p>
            <a:pPr lvl="1"/>
            <a:r>
              <a:rPr lang="fr-FR" dirty="0"/>
              <a:t>Encadrement supérieur : 83 % </a:t>
            </a:r>
          </a:p>
          <a:p>
            <a:pPr lvl="1"/>
            <a:r>
              <a:rPr lang="fr-FR" dirty="0"/>
              <a:t>CA-DMU : 60 % </a:t>
            </a:r>
          </a:p>
          <a:p>
            <a:pPr lvl="1"/>
            <a:r>
              <a:rPr lang="fr-FR" dirty="0"/>
              <a:t>Chef de service : 25 % </a:t>
            </a:r>
          </a:p>
          <a:p>
            <a:pPr lvl="1"/>
            <a:r>
              <a:rPr lang="fr-FR" dirty="0" err="1"/>
              <a:t>Ispic</a:t>
            </a:r>
            <a:r>
              <a:rPr lang="fr-FR" dirty="0"/>
              <a:t> : 16.6 % </a:t>
            </a:r>
          </a:p>
        </p:txBody>
      </p:sp>
    </p:spTree>
    <p:extLst>
      <p:ext uri="{BB962C8B-B14F-4D97-AF65-F5344CB8AC3E}">
        <p14:creationId xmlns:p14="http://schemas.microsoft.com/office/powerpoint/2010/main" val="3590101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AD98499-FCF1-B8DA-8C20-75FC7E7B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Aller vers »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9715B9-7D8A-D353-0EAA-03297F12466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dirty="0"/>
              <a:t>A mettre en balance avec certains freins :</a:t>
            </a:r>
          </a:p>
          <a:p>
            <a:pPr>
              <a:buFontTx/>
              <a:buChar char="-"/>
            </a:pPr>
            <a:r>
              <a:rPr lang="fr-FR" dirty="0"/>
              <a:t>Patients de gériatrie plus comorbides</a:t>
            </a:r>
          </a:p>
          <a:p>
            <a:pPr>
              <a:buFontTx/>
              <a:buChar char="-"/>
            </a:pPr>
            <a:r>
              <a:rPr lang="fr-FR" dirty="0"/>
              <a:t>Problématique cardiologique à cadrer avant suivi CECICS</a:t>
            </a:r>
          </a:p>
          <a:p>
            <a:pPr>
              <a:buFontTx/>
              <a:buChar char="-"/>
            </a:pPr>
            <a:r>
              <a:rPr lang="fr-FR" dirty="0"/>
              <a:t>Limite de la file active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711572-1608-D625-7E83-AB9C47E4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64" y="2051156"/>
            <a:ext cx="3709604" cy="34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4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749081" y="0"/>
            <a:ext cx="10515600" cy="112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</a:pPr>
            <a:r>
              <a:rPr lang="fr-FR">
                <a:solidFill>
                  <a:srgbClr val="000000"/>
                </a:solidFill>
              </a:rPr>
              <a:t>Une maladie chronique et chronophage</a:t>
            </a:r>
            <a:endParaRPr/>
          </a:p>
        </p:txBody>
      </p:sp>
      <p:pic>
        <p:nvPicPr>
          <p:cNvPr id="103" name="Google Shape;10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462" b="4380"/>
          <a:stretch/>
        </p:blipFill>
        <p:spPr>
          <a:xfrm>
            <a:off x="1473613" y="1586004"/>
            <a:ext cx="9244773" cy="456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838200" y="38282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 dirty="0"/>
              <a:t>MERCI POUR VOTRE ATTENTION !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Des questions ?</a:t>
            </a:r>
            <a:endParaRPr dirty="0"/>
          </a:p>
        </p:txBody>
      </p:sp>
      <p:sp>
        <p:nvSpPr>
          <p:cNvPr id="225" name="Google Shape;225;p14"/>
          <p:cNvSpPr txBox="1"/>
          <p:nvPr/>
        </p:nvSpPr>
        <p:spPr>
          <a:xfrm>
            <a:off x="3048897" y="6098246"/>
            <a:ext cx="6094206" cy="28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Mme SEVRAIN Marie -  Dr DE BAYNAST Quentin</a:t>
            </a:r>
            <a:endParaRPr dirty="0"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2512" y="5626008"/>
            <a:ext cx="3269488" cy="123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7" y="6107441"/>
            <a:ext cx="2144305" cy="67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7;p1">
            <a:extLst>
              <a:ext uri="{FF2B5EF4-FFF2-40B4-BE49-F238E27FC236}">
                <a16:creationId xmlns:a16="http://schemas.microsoft.com/office/drawing/2014/main" id="{85DBCD73-5425-4664-2E66-9955C8F5EF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7543" y="0"/>
            <a:ext cx="9056914" cy="259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68479" y="161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Mortalité</a:t>
            </a:r>
            <a:endParaRPr/>
          </a:p>
        </p:txBody>
      </p:sp>
      <p:pic>
        <p:nvPicPr>
          <p:cNvPr id="110" name="Google Shape;110;p3" descr="Une image contenant texte, capture d’écran, nombre, logiciel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124" y="869792"/>
            <a:ext cx="6295604" cy="479857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667406" y="2278251"/>
            <a:ext cx="307641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Mortalité à 5 ans par cancer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Foie 82 %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 descr="47 100+ Poumon Stock Illustrations, graphiques vectoriels ..."/>
          <p:cNvPicPr preferRelativeResize="0"/>
          <p:nvPr/>
        </p:nvPicPr>
        <p:blipFill rotWithShape="1">
          <a:blip r:embed="rId4">
            <a:alphaModFix/>
          </a:blip>
          <a:srcRect t="9220"/>
          <a:stretch/>
        </p:blipFill>
        <p:spPr>
          <a:xfrm>
            <a:off x="565808" y="2566207"/>
            <a:ext cx="949025" cy="86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aractère du foie Foie sain Illustration de dessin animé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145" y="3308752"/>
            <a:ext cx="1293317" cy="86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900+ Logo Cancer Du Sein Stock Illustrations, graphiques vectoriels libre  de droits et Clip Art - iStock"/>
          <p:cNvPicPr preferRelativeResize="0"/>
          <p:nvPr/>
        </p:nvPicPr>
        <p:blipFill rotWithShape="1">
          <a:blip r:embed="rId6">
            <a:alphaModFix/>
          </a:blip>
          <a:srcRect l="28134" t="22433" r="27427" b="20385"/>
          <a:stretch/>
        </p:blipFill>
        <p:spPr>
          <a:xfrm>
            <a:off x="695715" y="4170275"/>
            <a:ext cx="689210" cy="88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Images de Illustration Coeur – Téléchargement gratuit sur Freepi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26279" y="5759602"/>
            <a:ext cx="1046136" cy="1046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7353946" y="6025805"/>
            <a:ext cx="3882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75 % de mortalité à 5 ans dans l’IC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663287" y="1594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Epidémiologie médicale 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276" y="2080522"/>
            <a:ext cx="4191585" cy="283884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4993727" y="2317532"/>
            <a:ext cx="181304" cy="1182413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6E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208898" y="2585572"/>
            <a:ext cx="14243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25 % des cardiologues ont plus de 60 ans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383979" y="5370163"/>
            <a:ext cx="29601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6279 cardiologues en activité en 2022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964168" y="6016494"/>
            <a:ext cx="402955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soit en moyenne 240 patients insuffisants cardiaques par cardiologue</a:t>
            </a:r>
            <a:endParaRPr dirty="0"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6971" y="991966"/>
            <a:ext cx="4960660" cy="497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8528611" y="6201159"/>
            <a:ext cx="3971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Epidemiology</a:t>
            </a:r>
            <a:r>
              <a:rPr lang="fr-FR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1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</a:t>
            </a:r>
            <a:r>
              <a:rPr lang="fr-FR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failure</a:t>
            </a:r>
            <a:r>
              <a:rPr lang="fr-FR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France, ACVD, 2024</a:t>
            </a:r>
            <a:endParaRPr sz="12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rganigramme : Procédé 1">
            <a:extLst>
              <a:ext uri="{FF2B5EF4-FFF2-40B4-BE49-F238E27FC236}">
                <a16:creationId xmlns:a16="http://schemas.microsoft.com/office/drawing/2014/main" id="{8C1396ED-5962-DE85-2661-A2A76F7F9D6B}"/>
              </a:ext>
            </a:extLst>
          </p:cNvPr>
          <p:cNvSpPr/>
          <p:nvPr/>
        </p:nvSpPr>
        <p:spPr>
          <a:xfrm>
            <a:off x="7079876" y="4457700"/>
            <a:ext cx="3220571" cy="276999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CB688-CF85-C240-3392-8FCD7A99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 entre consultation et mortalité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B423B3-D52A-F0C2-916F-3AF4202A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83" y="1332411"/>
            <a:ext cx="6363616" cy="52773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59F8A54-81A1-2331-071C-DCB107B27C8E}"/>
              </a:ext>
            </a:extLst>
          </p:cNvPr>
          <p:cNvSpPr txBox="1"/>
          <p:nvPr/>
        </p:nvSpPr>
        <p:spPr>
          <a:xfrm>
            <a:off x="8647611" y="6258597"/>
            <a:ext cx="2786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Baudry et al, EHJ, 2025</a:t>
            </a:r>
          </a:p>
        </p:txBody>
      </p:sp>
    </p:spTree>
    <p:extLst>
      <p:ext uri="{BB962C8B-B14F-4D97-AF65-F5344CB8AC3E}">
        <p14:creationId xmlns:p14="http://schemas.microsoft.com/office/powerpoint/2010/main" val="353675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435244" y="50998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lang="fr-FR" sz="2800"/>
              <a:t>Comment répondre à ces défis ?</a:t>
            </a: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t="2620"/>
          <a:stretch/>
        </p:blipFill>
        <p:spPr>
          <a:xfrm>
            <a:off x="3543122" y="365125"/>
            <a:ext cx="5105756" cy="439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913504" y="22154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fr-FR" sz="4800" dirty="0"/>
              <a:t>Historique de la télésurveillance de l’insuffisance cardiaque à l’AP-HP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0F9B5-91DD-4F75-AC3F-B4E5BB61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838200" y="1390650"/>
          <a:ext cx="10515600" cy="528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9649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Grand écran</PresentationFormat>
  <Paragraphs>177</Paragraphs>
  <Slides>30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Calibri</vt:lpstr>
      <vt:lpstr>Play</vt:lpstr>
      <vt:lpstr>Arial Narrow</vt:lpstr>
      <vt:lpstr>Bahnschrift SemiBold SemiConden</vt:lpstr>
      <vt:lpstr>Noto Sans Symbols</vt:lpstr>
      <vt:lpstr>Arial</vt:lpstr>
      <vt:lpstr>Times New Roman</vt:lpstr>
      <vt:lpstr>Barlow Light</vt:lpstr>
      <vt:lpstr>Thème Office</vt:lpstr>
      <vt:lpstr>TÉLÉSURVEILLANCE DE L’INSUFFISANCE CARDIAQUE A L’HEGP</vt:lpstr>
      <vt:lpstr>Le constat</vt:lpstr>
      <vt:lpstr>Une maladie chronique et chronophage</vt:lpstr>
      <vt:lpstr>Mortalité</vt:lpstr>
      <vt:lpstr>Epidémiologie médicale </vt:lpstr>
      <vt:lpstr>Lien entre consultation et mortalité</vt:lpstr>
      <vt:lpstr>Comment répondre à ces défis ?</vt:lpstr>
      <vt:lpstr>Historique de la télésurveillance de l’insuffisance cardiaque à l’AP-HP</vt:lpstr>
      <vt:lpstr>Chronologie</vt:lpstr>
      <vt:lpstr>Article 51 en santé</vt:lpstr>
      <vt:lpstr>Présentation PowerPoint</vt:lpstr>
      <vt:lpstr>La montée en charge</vt:lpstr>
      <vt:lpstr>Fonctionnement de la CECICS à l’HEGP</vt:lpstr>
      <vt:lpstr>HEGP : La télésurveillance par la CECICS</vt:lpstr>
      <vt:lpstr>Nos missions  </vt:lpstr>
      <vt:lpstr>Présentation PowerPoint</vt:lpstr>
      <vt:lpstr>Présentation PowerPoint</vt:lpstr>
      <vt:lpstr>Analyse d’un cas : Mme R. </vt:lpstr>
      <vt:lpstr>Gestion d’alerte de télésurveillance </vt:lpstr>
      <vt:lpstr>Un pas de recul : modalité de sollicitation</vt:lpstr>
      <vt:lpstr>Un pas de recul : raison de sollicitation </vt:lpstr>
      <vt:lpstr>Présentation de notre file active</vt:lpstr>
      <vt:lpstr>Répartition des cardiopathies</vt:lpstr>
      <vt:lpstr>Profil des patients</vt:lpstr>
      <vt:lpstr>Durée de télésurveillance et évènements</vt:lpstr>
      <vt:lpstr>Au total, ça donne quoi ? </vt:lpstr>
      <vt:lpstr>Difficultés persistantes</vt:lpstr>
      <vt:lpstr>Pérenniser l’activité</vt:lpstr>
      <vt:lpstr>« Aller vers »</vt:lpstr>
      <vt:lpstr>MERCI POUR VOTRE ATTENTION !  Des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Marie Sevrain</dc:creator>
  <cp:lastModifiedBy>Quentin de Baynast</cp:lastModifiedBy>
  <cp:revision>4</cp:revision>
  <dcterms:created xsi:type="dcterms:W3CDTF">2025-06-08T15:36:15Z</dcterms:created>
  <dcterms:modified xsi:type="dcterms:W3CDTF">2025-06-10T10:59:52Z</dcterms:modified>
</cp:coreProperties>
</file>