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sldIdLst>
    <p:sldId id="386" r:id="rId2"/>
    <p:sldId id="834" r:id="rId3"/>
    <p:sldId id="265" r:id="rId4"/>
    <p:sldId id="266" r:id="rId5"/>
    <p:sldId id="258" r:id="rId6"/>
    <p:sldId id="260" r:id="rId7"/>
    <p:sldId id="801" r:id="rId8"/>
    <p:sldId id="263" r:id="rId9"/>
    <p:sldId id="835" r:id="rId10"/>
    <p:sldId id="827" r:id="rId11"/>
    <p:sldId id="812" r:id="rId12"/>
    <p:sldId id="836" r:id="rId13"/>
    <p:sldId id="267" r:id="rId14"/>
    <p:sldId id="848" r:id="rId15"/>
    <p:sldId id="347" r:id="rId16"/>
    <p:sldId id="348" r:id="rId17"/>
    <p:sldId id="802" r:id="rId18"/>
    <p:sldId id="863" r:id="rId19"/>
    <p:sldId id="872" r:id="rId20"/>
    <p:sldId id="349" r:id="rId21"/>
    <p:sldId id="832" r:id="rId22"/>
    <p:sldId id="831" r:id="rId23"/>
    <p:sldId id="808" r:id="rId24"/>
    <p:sldId id="476" r:id="rId25"/>
    <p:sldId id="350" r:id="rId26"/>
    <p:sldId id="815" r:id="rId27"/>
    <p:sldId id="353" r:id="rId28"/>
    <p:sldId id="840" r:id="rId29"/>
    <p:sldId id="843" r:id="rId30"/>
    <p:sldId id="841" r:id="rId31"/>
    <p:sldId id="867" r:id="rId32"/>
    <p:sldId id="845" r:id="rId33"/>
    <p:sldId id="846" r:id="rId34"/>
    <p:sldId id="847" r:id="rId35"/>
    <p:sldId id="354" r:id="rId36"/>
    <p:sldId id="837" r:id="rId37"/>
    <p:sldId id="257" r:id="rId38"/>
    <p:sldId id="838" r:id="rId39"/>
    <p:sldId id="356" r:id="rId40"/>
    <p:sldId id="357" r:id="rId41"/>
    <p:sldId id="358" r:id="rId42"/>
    <p:sldId id="360" r:id="rId43"/>
    <p:sldId id="362" r:id="rId44"/>
    <p:sldId id="359" r:id="rId45"/>
    <p:sldId id="361" r:id="rId46"/>
    <p:sldId id="876" r:id="rId47"/>
    <p:sldId id="878" r:id="rId48"/>
    <p:sldId id="877" r:id="rId49"/>
    <p:sldId id="849" r:id="rId50"/>
    <p:sldId id="850" r:id="rId51"/>
    <p:sldId id="855" r:id="rId52"/>
    <p:sldId id="859" r:id="rId53"/>
    <p:sldId id="853" r:id="rId54"/>
    <p:sldId id="858" r:id="rId55"/>
    <p:sldId id="854" r:id="rId56"/>
    <p:sldId id="861" r:id="rId57"/>
    <p:sldId id="868" r:id="rId58"/>
    <p:sldId id="869" r:id="rId59"/>
    <p:sldId id="871" r:id="rId60"/>
    <p:sldId id="873" r:id="rId61"/>
    <p:sldId id="874" r:id="rId62"/>
    <p:sldId id="875" r:id="rId63"/>
    <p:sldId id="870" r:id="rId64"/>
    <p:sldId id="864" r:id="rId65"/>
    <p:sldId id="865" r:id="rId66"/>
    <p:sldId id="866" r:id="rId67"/>
    <p:sldId id="819" r:id="rId6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4963"/>
    <a:srgbClr val="DD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300"/>
    <p:restoredTop sz="83633"/>
  </p:normalViewPr>
  <p:slideViewPr>
    <p:cSldViewPr snapToGrid="0">
      <p:cViewPr varScale="1">
        <p:scale>
          <a:sx n="68" d="100"/>
          <a:sy n="68" d="100"/>
        </p:scale>
        <p:origin x="696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C4912D-432C-D442-A7FA-29A5E39D8EB7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B64F6D-8251-3144-BC24-3E76735A24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8740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421E1-6BDF-8E4A-9136-B8ED0C16776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8061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3148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43918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données plus rares car patient souvent non implantés et entrant dans la maladie.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1C4DE-B1BA-6540-83CD-F9098E39CBA3}" type="slidenum">
              <a:rPr lang="fr-FR" smtClean="0"/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3AC68-B78F-563E-E9D5-DF665E80B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4D232D2-A585-7A9E-73CD-00A2AE450F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812FCA7-89DB-6847-E090-C561932936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Inrerrogation</a:t>
            </a:r>
            <a:r>
              <a:rPr lang="fr-FR" dirty="0"/>
              <a:t> du </a:t>
            </a:r>
            <a:r>
              <a:rPr lang="fr-FR" dirty="0" err="1"/>
              <a:t>dai</a:t>
            </a:r>
            <a:r>
              <a:rPr lang="fr-FR" dirty="0"/>
              <a:t> en consultation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9B9DA2-A5BE-CC7E-6559-4869FED435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1C4DE-B1BA-6540-83CD-F9098E39CBA3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99445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L’ablation de TV est un geste complexe non dénué de risques, qui s’adresse le plus souvent à des patients particulièrement fragiles.</a:t>
            </a:r>
            <a:br>
              <a:rPr lang="fr-FR" dirty="0"/>
            </a:b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Dans un large registre américain d’ablation de tachycardie ventriculaire d’origine ischémique, le taux de complications intrahospitalières. était de 11,2 %, dont 1,6 % de décès intrahospitalier</a:t>
            </a:r>
            <a:r>
              <a:rPr lang="fr-FR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(10)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L’évaluation du risque procédural et la sélection des patients sont donc essentielles. </a:t>
            </a:r>
          </a:p>
          <a:p>
            <a:endParaRPr lang="fr-F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Plusieurs scores ont été développés dans ce cadre dont le plus étudié est le score PAAINESD (tableau 1). </a:t>
            </a:r>
          </a:p>
          <a:p>
            <a:endParaRPr lang="fr-F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score supérieur à 17 serait associé selon plusieurs études à un risque de complications majeures (allant jusqu’à 24 %)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421E1-6BDF-8E4A-9136-B8ED0C16776E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10607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7A2F4-0C9E-5769-83AD-9AD3E9A06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88046C2-EC2E-919B-A081-8453A33827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DA430E9-A877-146A-537D-196277BFF4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ICM 62% / Thrombus 11% = LAA 8 LV29 RV8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CFC0CE-B887-B997-D059-500F8E2E7C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421E1-6BDF-8E4A-9136-B8ED0C16776E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43884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E5EAC-08F1-D55A-95A0-BAE1113EC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208A123-BD37-1835-EA93-28FA0794BD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6E94A53-31F3-0386-D9DB-06A0F893EB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A36C32C-9DBC-DA3E-7E22-14D01BABF9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421E1-6BDF-8E4A-9136-B8ED0C16776E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18271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E0386-5110-7164-26AB-BF07BCF5C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DC4EC28-632E-89B6-D0F4-813319A03B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6F1D186-DB87-19D2-60FE-8DDC2B8E7D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Rétro aortique à défaut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3E68B90-E57D-108F-B2A3-65F5A43A3D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1C4DE-B1BA-6540-83CD-F9098E39CBA3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24307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9A89D-B2FF-DE01-2C72-98EE97724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8624380-04ED-C894-5E33-3ED684308B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835711D-4C12-5116-397A-DB9EDC672B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Chez ce patient, au vu des données actuelles, l’ablation est une bonne indication</a:t>
            </a:r>
          </a:p>
          <a:p>
            <a:pPr marL="171450" indent="-171450">
              <a:buFontTx/>
              <a:buChar char="-"/>
            </a:pPr>
            <a:r>
              <a:rPr lang="fr-FR" dirty="0"/>
              <a:t>Circuite de macro </a:t>
            </a:r>
            <a:r>
              <a:rPr lang="fr-FR" dirty="0" err="1"/>
              <a:t>reentrée</a:t>
            </a:r>
            <a:r>
              <a:rPr lang="fr-FR" dirty="0"/>
              <a:t> que l’on peu parfois mappé et traite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79F9BC-D6F2-FCBF-0A69-8B994855E7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1C4DE-B1BA-6540-83CD-F9098E39CBA3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85382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FCAFD-A458-FAAE-A775-F6A05E256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43ADE39-8534-058C-621F-FF41CBC36A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480DE66-2C9F-ACDE-4E81-0F830B82B1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Chez ce patient, au vu des données actuelles, l’ablation est une bonne indication</a:t>
            </a:r>
          </a:p>
          <a:p>
            <a:pPr marL="171450" indent="-171450">
              <a:buFontTx/>
              <a:buChar char="-"/>
            </a:pPr>
            <a:r>
              <a:rPr lang="fr-FR" dirty="0"/>
              <a:t>Circuite de macro </a:t>
            </a:r>
            <a:r>
              <a:rPr lang="fr-FR" dirty="0" err="1"/>
              <a:t>reentrée</a:t>
            </a:r>
            <a:r>
              <a:rPr lang="fr-FR" dirty="0"/>
              <a:t> que l’on peu parfois mappé et traite</a:t>
            </a:r>
          </a:p>
          <a:p>
            <a:pPr marL="171450" indent="-171450">
              <a:buFontTx/>
              <a:buChar char="-"/>
            </a:pPr>
            <a:r>
              <a:rPr lang="fr-FR" dirty="0"/>
              <a:t>Lorsque non </a:t>
            </a:r>
            <a:r>
              <a:rPr lang="fr-FR" dirty="0" err="1"/>
              <a:t>mappable</a:t>
            </a:r>
            <a:r>
              <a:rPr lang="fr-FR" dirty="0"/>
              <a:t>, il existe toujours la possibilité de traiter le substrat avec une efficacité prouvée (</a:t>
            </a:r>
            <a:r>
              <a:rPr lang="fr-FR" dirty="0" err="1"/>
              <a:t>reference</a:t>
            </a:r>
            <a:r>
              <a:rPr lang="fr-FR" dirty="0"/>
              <a:t> ?), au final on le fait dans tous les cas</a:t>
            </a:r>
          </a:p>
          <a:p>
            <a:pPr marL="171450" indent="-171450">
              <a:buFontTx/>
              <a:buChar char="-"/>
            </a:pPr>
            <a:r>
              <a:rPr lang="fr-FR" dirty="0"/>
              <a:t>Expliquer simplement les LAVA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BDB772C-E511-74CC-E766-C866183289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1C4DE-B1BA-6540-83CD-F9098E39CBA3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5854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87514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421E1-6BDF-8E4A-9136-B8ED0C16776E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30201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F3974-5148-4CB0-802A-B053A4874E8D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89523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CE04A-2CA0-BDA5-7F4B-414434606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F5EC532-8531-0C84-5504-7243FD32FE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CCC5839-F029-89EE-6DE5-6E16A0AA91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Chez ce patient, au vu des données actuelles, l’ablation est une bonne indication</a:t>
            </a:r>
          </a:p>
          <a:p>
            <a:pPr marL="171450" indent="-171450">
              <a:buFontTx/>
              <a:buChar char="-"/>
            </a:pPr>
            <a:r>
              <a:rPr lang="fr-FR" dirty="0"/>
              <a:t>Circuite de macro </a:t>
            </a:r>
            <a:r>
              <a:rPr lang="fr-FR" dirty="0" err="1"/>
              <a:t>reentrée</a:t>
            </a:r>
            <a:r>
              <a:rPr lang="fr-FR" dirty="0"/>
              <a:t> que l’on peu parfois mappé et traite</a:t>
            </a:r>
          </a:p>
          <a:p>
            <a:pPr marL="171450" indent="-171450">
              <a:buFontTx/>
              <a:buChar char="-"/>
            </a:pPr>
            <a:r>
              <a:rPr lang="fr-FR" dirty="0"/>
              <a:t>Lorsque non </a:t>
            </a:r>
            <a:r>
              <a:rPr lang="fr-FR" dirty="0" err="1"/>
              <a:t>mappable</a:t>
            </a:r>
            <a:r>
              <a:rPr lang="fr-FR" dirty="0"/>
              <a:t>, il existe toujours la possibilité de traiter le substrat avec une efficacité prouvée (</a:t>
            </a:r>
            <a:r>
              <a:rPr lang="fr-FR" dirty="0" err="1"/>
              <a:t>reference</a:t>
            </a:r>
            <a:r>
              <a:rPr lang="fr-FR" dirty="0"/>
              <a:t> ?), au final on le fait dans tous les cas</a:t>
            </a:r>
          </a:p>
          <a:p>
            <a:pPr marL="171450" indent="-171450">
              <a:buFontTx/>
              <a:buChar char="-"/>
            </a:pPr>
            <a:r>
              <a:rPr lang="fr-FR" dirty="0"/>
              <a:t>Expliquer simplement les LAVA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A3A61CE-50CA-B916-2C0D-7735CA9295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1C4DE-B1BA-6540-83CD-F9098E39CBA3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78775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421E1-6BDF-8E4A-9136-B8ED0C16776E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32912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Selon ces principes d’</a:t>
            </a:r>
            <a:r>
              <a:rPr lang="fr-FR" dirty="0" err="1"/>
              <a:t>abaltion</a:t>
            </a:r>
            <a:r>
              <a:rPr lang="fr-FR" dirty="0"/>
              <a:t>, bon c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72820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1D8D4-C46F-9BC2-E284-17E2D2B9D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FBDA884-702F-702F-EECB-9E6BFE47F0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FA5487D-1FA6-EAEF-7BDB-4427F56C0B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Selon ces principes d’</a:t>
            </a:r>
            <a:r>
              <a:rPr lang="fr-FR" dirty="0" err="1"/>
              <a:t>abaltion</a:t>
            </a:r>
            <a:r>
              <a:rPr lang="fr-FR" dirty="0"/>
              <a:t>, bon c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7AB2EC6-24B6-8E46-ACEF-02663A3CC2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14826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180E0-642B-F087-BF69-17041995C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61DF577-8B44-21C8-A346-EFD5516E4E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B2F706B-D25C-03CE-30F0-F038002ECE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Selon ces principes d’</a:t>
            </a:r>
            <a:r>
              <a:rPr lang="fr-FR" dirty="0" err="1"/>
              <a:t>abaltion</a:t>
            </a:r>
            <a:r>
              <a:rPr lang="fr-FR" dirty="0"/>
              <a:t>, bon c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CBF4687-6514-F5F5-855E-A7F1A632B0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13701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09A46-5FBA-FD03-F0C8-906F6EBD3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83F98BB-A0BB-2F41-C8C6-B736132443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980F3E7-DD6D-BFE7-405D-31E6D50A44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Selon ces principes d’</a:t>
            </a:r>
            <a:r>
              <a:rPr lang="fr-FR" dirty="0" err="1"/>
              <a:t>abaltion</a:t>
            </a:r>
            <a:r>
              <a:rPr lang="fr-FR" dirty="0"/>
              <a:t>, bon c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C7AA028-2E90-E2AC-593F-D7B5D27734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09830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57313-69F5-E2CE-63BF-66806C2DE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3C573B6-8FBC-9949-F3BA-46049618C5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2A6D22B-1984-EC75-95BA-CFA0DCE10D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Selon ces principes d’</a:t>
            </a:r>
            <a:r>
              <a:rPr lang="fr-FR" dirty="0" err="1"/>
              <a:t>abaltion</a:t>
            </a:r>
            <a:r>
              <a:rPr lang="fr-FR" dirty="0"/>
              <a:t>, bon c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E4537BD-57DA-80A0-D546-4391CE31F6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16749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3A019-2E69-5B77-FFD5-8AFE4C798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A573021-F763-E705-A673-9CD096ABDE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8FB8B21-08E3-C78C-C989-D23540EFF6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Selon ces principes d’</a:t>
            </a:r>
            <a:r>
              <a:rPr lang="fr-FR" dirty="0" err="1"/>
              <a:t>abaltion</a:t>
            </a:r>
            <a:r>
              <a:rPr lang="fr-FR" dirty="0"/>
              <a:t>, bon c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57C7D95-1DE5-875C-1814-D712CE9EB8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9216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Pourquoi ? </a:t>
            </a:r>
          </a:p>
          <a:p>
            <a:r>
              <a:rPr lang="fr-FR" dirty="0"/>
              <a:t>Timing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0652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68444-5F9D-5EBC-B368-2AF01F934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F34BC93-F3CA-1275-B606-911859D96A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DBC35B0-8A13-92AA-0441-59FC9A31CB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Selon ces principes d’</a:t>
            </a:r>
            <a:r>
              <a:rPr lang="fr-FR" dirty="0" err="1"/>
              <a:t>abaltion</a:t>
            </a:r>
            <a:r>
              <a:rPr lang="fr-FR" dirty="0"/>
              <a:t>, bon c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9E1B952-2017-CEDA-F805-E0E9176557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08548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4F06E-4DE7-111E-214A-0CFF82A93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4A57D21-4389-35A2-2600-2E647ADEBF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36E1EE0-78FF-88EA-8E00-E72118162D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Selon ces principes d’</a:t>
            </a:r>
            <a:r>
              <a:rPr lang="fr-FR" dirty="0" err="1"/>
              <a:t>abaltion</a:t>
            </a:r>
            <a:r>
              <a:rPr lang="fr-FR" dirty="0"/>
              <a:t>, bon c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58048E0-915A-5F12-6A1A-BD7ECCFB32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23097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8715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B58E5-792E-488D-D36C-FB7AFCFE6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1846997-5509-B26F-552A-7785298FF5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5E34F51-3B4E-6C44-2A53-44AB985566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Selon ces principes d’</a:t>
            </a:r>
            <a:r>
              <a:rPr lang="fr-FR" dirty="0" err="1"/>
              <a:t>abaltion</a:t>
            </a:r>
            <a:r>
              <a:rPr lang="fr-FR" dirty="0"/>
              <a:t>, bon c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8339A56-DB78-834C-D9C8-31690AF244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68125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29E1B-3C46-06D5-A2D2-49F52C5BF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3CFCF66-B6C1-4FCE-EC30-739419D600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90A4427-027E-A24F-7E13-7BEC5D7199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données plus rares car patient souvent non implantés et entrant dans la maladie.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2681FF-C355-2429-43A7-88A0C2D969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1C4DE-B1BA-6540-83CD-F9098E39CBA3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53153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97F61-DFCB-3165-09C1-3C4AFDEB0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D93B1B8-195A-E6AF-8051-AA8A7A5EDE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3FF609A-58CE-5315-F8EC-AFC0C8138F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07070E9-798D-F05F-1278-D8CBF4ECC7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10087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312A6-ADDA-D9C1-FD37-4F912215F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C57F9C4-A2C6-B48F-851C-F9FAD7A4B7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8A28DD2-B15A-EF68-82D4-084F056AB4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75F18D6-D9E8-DDEB-B8E1-2F6CD84B86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67121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7934C-8DB0-527F-7C35-E9FFA7719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944409C-2ED2-DBAE-13EA-CA9BD17BEF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F4B6359-FEF8-90BB-4EE7-296339558A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BE5A0B4-97C3-E221-EFEF-CEC4628F02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76073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CB806-D676-86B3-F361-C332343E1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1B34223-811D-C973-83C0-A94FBA4A89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DA3DE77-B699-4B52-DE49-237284A21E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7204E93-C734-5A76-B0F6-C871665A0B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45124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59935-2913-69F3-2742-3CDC98B77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30C40F0-3265-54ED-74D8-67C3443D71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A6242C5-9028-2FBF-7E36-29AA3AA7E2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1C4AC59-362D-10BA-5E5E-BEEB8A31DF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4835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 </a:t>
            </a:r>
            <a:r>
              <a:rPr lang="fr-FR" dirty="0" err="1"/>
              <a:t>verifier</a:t>
            </a:r>
            <a:endParaRPr lang="fr-FR" dirty="0"/>
          </a:p>
          <a:p>
            <a:r>
              <a:rPr lang="fr-FR" dirty="0"/>
              <a:t>Point de départ : le plus fréquent = CMI</a:t>
            </a:r>
          </a:p>
          <a:p>
            <a:endParaRPr lang="fr-FR" dirty="0"/>
          </a:p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Comprendre le poids clinique des TV</a:t>
            </a:r>
          </a:p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Savoir pourquoi discuter d’ablation aujourd’hui</a:t>
            </a:r>
          </a:p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Poser la question centrale : chez quels patients ça change la donne ?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19638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4D572-9DAB-0E62-57B3-2F6B63EF0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88820E3-EB35-ED25-F3E0-EBAC48B1E2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D151FE0-5E34-8C8C-A41F-E92A7B9EE3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DC3522-EEB3-69E2-4C75-59ADE87616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72199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8D0EF-0A58-7B16-FC16-2A9DE6389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75CDD46-2DDE-170E-202F-A6F119ED6A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A0E1C6E-EF08-BB00-8609-69FBFF1C2C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3634DDC-C65C-D016-751F-CC6DB91E84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38026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227ED-2AC7-4F6B-A637-E72723EA3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B55A462-5E15-8624-BE51-BCDF36C3DD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24E9CC1-8EC9-649B-0CDE-7852410277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Selon ces principes d’</a:t>
            </a:r>
            <a:r>
              <a:rPr lang="fr-FR" dirty="0" err="1"/>
              <a:t>abaltion</a:t>
            </a:r>
            <a:r>
              <a:rPr lang="fr-FR" dirty="0"/>
              <a:t>, bon c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5994D08-A267-DE38-7C55-EC69199871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66931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C04D8-9590-67DF-2AE7-D0966DE4D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DC14FEA-1A98-8DF3-EE1F-A274658A36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862E37B-A89A-FA56-9471-6105F6ABD8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Selon ces principes d’</a:t>
            </a:r>
            <a:r>
              <a:rPr lang="fr-FR" dirty="0" err="1"/>
              <a:t>abaltion</a:t>
            </a:r>
            <a:r>
              <a:rPr lang="fr-FR" dirty="0"/>
              <a:t>, bon c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6222061-98A6-C505-7C83-6808201759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57889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59EDB-224A-3C48-3096-1A93756F3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750CE7B-1ACE-4B33-4781-56983CDCB8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4B3BF2F-322C-C837-60D2-7B2061EAB6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CEE7D85-918B-4185-F3B1-D2B428D913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503580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30677-7E09-D84F-938D-8EBF20B58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746F64D-E703-DC17-343C-0157C5D8DE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2144FB-F857-60C1-5D86-D287709267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Selon ces principes d’</a:t>
            </a:r>
            <a:r>
              <a:rPr lang="fr-FR" dirty="0" err="1"/>
              <a:t>abaltion</a:t>
            </a:r>
            <a:r>
              <a:rPr lang="fr-FR" dirty="0"/>
              <a:t>, bon c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7222F6-18B9-254A-4D02-8165DDFF24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046649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7C6FB-EC16-16BB-FC08-6EA128ECC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25283FA-990F-64E3-BB04-938FD91659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CA0776F-7FF5-7A35-4576-EA08809343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88ADC96-6CEA-8A35-37C7-2CD1D6A13D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079865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5F998-507F-C73F-EAF0-9CC49E071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140E458-0146-C33F-C9CA-52950592AC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F42464D-3AEF-A183-8927-24616966CB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HELP VT : peu d’ablation </a:t>
            </a:r>
            <a:r>
              <a:rPr lang="fr-FR" dirty="0" err="1"/>
              <a:t>epi</a:t>
            </a:r>
            <a:r>
              <a:rPr lang="fr-FR" dirty="0"/>
              <a:t> (30%)</a:t>
            </a:r>
          </a:p>
          <a:p>
            <a:endParaRPr lang="fr-FR" dirty="0"/>
          </a:p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meta-analysis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CA of VT in patients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NIDCM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found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effective and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safe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approach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achieving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acute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complete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procedural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more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half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patients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currently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available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catheter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mapping and ablation techniques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acceptable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relatively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procedural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complications.</a:t>
            </a:r>
          </a:p>
          <a:p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Epicardial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approach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usually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needed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VT ablation of patients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NIDCM and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considered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part of initial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strategy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especially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presence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ECG and CMR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findings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suggestive of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epicardial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substrate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D0DD480-A959-CED8-C945-CB52404AAF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09467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61653-EBCC-8181-92BA-170A2D26E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1CFE8E1-AF7E-332B-5D47-3894CCF1F4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AE6C18C-A53C-28E3-59A4-BFC1E9B17F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tachycardies ventriculaires dans ce cadre sont plus fréquemment polymorphes, impliquant un substrat plus hétérogène, de localisation épicardique ou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intramurale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Ces différences expliquent des taux de succès moins importants que dans la cardiopathie ischémique.</a:t>
            </a:r>
            <a:br>
              <a:rPr lang="fr-FR" dirty="0"/>
            </a:br>
            <a:endParaRPr lang="fr-FR" dirty="0"/>
          </a:p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Plusieurs études ont néanmoins montré que l’ablation de tachycardie ventriculaire chez cette population était sûre et efficace, avec une absence de récidive au long terme chez 50 à 70 % des patients. </a:t>
            </a:r>
          </a:p>
          <a:p>
            <a:endParaRPr lang="fr-F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 séries rétrospectives ont, elles, retrouvé une association entre l’absence de récidive après l’ablation et une réduction de la mortalité et de la transplantation cardiaque.</a:t>
            </a:r>
          </a:p>
          <a:p>
            <a:br>
              <a:rPr lang="fr-FR" dirty="0"/>
            </a:b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n’y a pas d’essais contrôlés randomisés comparant l’ablation aux antiarythmiques dans cette indication.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228741-B103-AFFF-1C9D-E0F85A5A83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23291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EA761-DB71-578D-5891-E9EF95576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E4C870E-D1F2-DDFF-4FF0-84FA389A56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4D53EAE-8692-B44C-BB59-9592D87246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F4D29E-E27B-8DCD-F9E5-50A419FFBA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7874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9DC74-E8A8-B0F5-28F5-DEDE5AB34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0C3CB65-9E4D-278B-2E63-4E3DD46165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BF838F2-61E8-ECD0-14B2-400F78BB8A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Détailler critère composite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6D02FA3-6AAD-CB6D-FACC-D5AF0E2CFA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9388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DFC5E-3634-3F17-94EB-5EF7130FC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1DF1A80-7957-A4C2-448E-365F8BBAD9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4AE3337-18F6-E4AE-BE9B-9269400A32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E77898-1958-B8BF-1006-F37D230DAF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032872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E6614-AB68-2340-BF43-0FEBC4A25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0AB870B-F480-D0F5-8A62-26F4E87E08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A3E2653-5855-680A-9E1F-4631B355A9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Complication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86AD89E-D0D3-9D58-961B-F75FAEBFCC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817447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1F669-954C-AC33-601D-258194E0E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08164C9-D4E9-96AD-3816-ADAF3D8CF4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E88F713-9B19-325F-5EA8-544F4DE092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Meme</a:t>
            </a:r>
            <a:r>
              <a:rPr lang="fr-FR" dirty="0"/>
              <a:t> </a:t>
            </a:r>
            <a:r>
              <a:rPr lang="fr-FR" dirty="0" err="1"/>
              <a:t>prinipes</a:t>
            </a:r>
            <a:r>
              <a:rPr lang="fr-FR" dirty="0"/>
              <a:t> d’ablation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E244AFF-154B-E821-52E4-027E3E7BE4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863562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231BD-C3FD-13B2-739F-72FB8D3F5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11C4803-3E4B-F90A-F3D7-573D67E418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30B7E4A-1025-4D68-6792-7C79D03245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D684DD7-145D-7C38-5F71-3FC3359404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040875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A19B3-DD8A-CEEE-E6C9-393FD5946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0731A42-D4FF-DED5-9D2D-2DF1D268D6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C386979-C0B2-8825-51ED-6B1B6B10B8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5DE27BA-A978-4EC2-D977-95102342EC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34846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9F62E-4CBE-5360-FE64-3F8D13940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10C0B37-90A9-0CE0-0F29-CAB091EEA7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0957F68-F72A-F1B9-D168-6234D5EBED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Selon ces principes d’</a:t>
            </a:r>
            <a:r>
              <a:rPr lang="fr-FR" dirty="0" err="1"/>
              <a:t>abaltion</a:t>
            </a:r>
            <a:r>
              <a:rPr lang="fr-FR" dirty="0"/>
              <a:t>, bon c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757EB1-641D-5E3A-0ADC-1164FE6B7D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04138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EBFFA-8B4D-6179-37BB-D47E013C9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25C29E3-711D-D75D-9129-1777ED8DCE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177820D-663E-3494-7F59-2F0348E290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Selon ces principes d’</a:t>
            </a:r>
            <a:r>
              <a:rPr lang="fr-FR" dirty="0" err="1"/>
              <a:t>abaltion</a:t>
            </a:r>
            <a:r>
              <a:rPr lang="fr-FR" dirty="0"/>
              <a:t>, bon c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F7C997-7D98-F8F6-C04D-3C1B3E2A48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824105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9DE59-F476-56AE-435D-6C5305625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4AFF579-1BF4-C1BD-E7ED-4A7090EBD2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A1A3523-C775-BCFE-FA1A-659AF55C14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482FDFB-FACD-BB99-EDBE-388E71C0AF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898170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E8709-C145-91B0-80B6-AC0B421FB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A58719C-4E13-31A4-6477-80015805E7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CBDFE98-CA32-8D16-3672-5DA28C0AA1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8481788-9CC0-4AD4-5AC1-102222CCE8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743352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954D8-364F-3192-7634-3B3D90E5F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0A87CEC-C823-99B4-9791-16D329C37A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2F67AFA-D244-5043-C57E-BFED68BFCC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392E8B9-DFFC-BC4E-78F6-F96E2A83B3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505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Importance du timing. Mortalité beaucoup plus importante en cas d’orage rythmique !</a:t>
            </a:r>
          </a:p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’ablation après le </a:t>
            </a:r>
            <a:r>
              <a:rPr lang="fr-FR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premier choc ICD (2 mois)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réduit significativement la mortalité, les hospitalisations pour IC et les chocs répétés.</a:t>
            </a:r>
          </a:p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petit nombre de patients randomisés (47), absence de traitement antiarythmique de comparaison (pas d’amiodarone en groupe contrôle)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421E1-6BDF-8E4A-9136-B8ED0C16776E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800852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421E1-6BDF-8E4A-9136-B8ED0C16776E}" type="slidenum">
              <a:rPr lang="fr-FR" smtClean="0"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3520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A43FB-3ED3-57FA-CDDA-6C7A57BF8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5B780C7-F3F0-87F4-4011-9157AAF6E9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60CAAAC-F6D2-3476-F3FC-97112349B9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Détailler critère composite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A294B0C-23F6-9758-140A-D08250C7AC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6393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421E1-6BDF-8E4A-9136-B8ED0C16776E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2186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421E1-6BDF-8E4A-9136-B8ED0C16776E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4380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28D2B745-38D5-FD2E-2FE8-812EB1E76D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715250" cy="64135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C7DD376-9473-7845-64BF-CF4512C0B4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7079" y="2543968"/>
            <a:ext cx="8510392" cy="1325563"/>
          </a:xfrm>
          <a:solidFill>
            <a:srgbClr val="DDEC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185738" indent="0">
              <a:tabLst/>
              <a:defRPr sz="3600" b="0" i="0">
                <a:solidFill>
                  <a:srgbClr val="324963"/>
                </a:solidFill>
                <a:latin typeface="Aptos Light" panose="020B00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097563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035445-7F68-80C6-4D05-FE8E8C14B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81A0662-BD22-D8CB-9A35-BF61757B5C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A29A909-71AB-587C-8C94-82010D1189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2195879-3EC3-81FF-95AB-1F40620393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8B61E64-BF6B-6AA2-01C4-160CD44BF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766B17F-FF0C-3866-DC8F-9AE229A54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CD83B9-C491-0844-82D2-2BB08D5B75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2926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C6CB4B-08B5-7869-883A-29F750F40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254EC35-364E-E949-04C3-085D91064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24BC79-17C6-82BE-B340-4C3B108B2E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2DBD767-C7B0-4DC7-0F7F-3A0EF881F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3B21D5-F5C8-D607-21F2-161FF0A74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CD83B9-C491-0844-82D2-2BB08D5B75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7662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6BDAC45-FD1E-0537-9A90-7D7255B70A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4A83A7D-0CCF-9CD3-B111-C73A83DAE7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7F43E6-ACDC-5AC9-BF9F-332989443C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64B52F-249E-FC08-4611-39F0206B9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9B631E-D8F8-A0F4-6EE3-8C37502EA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CD83B9-C491-0844-82D2-2BB08D5B75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2717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5" descr="Une image contenant herbe, extérieur, ciel, arbre&#10;&#10;Description générée automatiquement">
            <a:extLst>
              <a:ext uri="{FF2B5EF4-FFF2-40B4-BE49-F238E27FC236}">
                <a16:creationId xmlns:a16="http://schemas.microsoft.com/office/drawing/2014/main" id="{1FC526D6-A047-E5F8-9F0C-55FE972680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5397" r="1539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AEEBAA-6E40-9094-1519-4040D2A6B4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223CD60-BAE2-5DA5-10A7-A3DD29194F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18176" y="3429000"/>
            <a:ext cx="8955648" cy="21739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fr-FR" sz="4000" spc="300"/>
              <a:t>Cliquez pour modifier les styles du texte du masque</a:t>
            </a:r>
          </a:p>
          <a:p>
            <a:pPr marL="0" lvl="1" indent="0" algn="ctr">
              <a:buNone/>
            </a:pPr>
            <a:r>
              <a:rPr lang="fr-FR" sz="4000" spc="300"/>
              <a:t>Deuxième niveau</a:t>
            </a:r>
          </a:p>
          <a:p>
            <a:pPr marL="0" lvl="2" indent="0" algn="ctr">
              <a:buNone/>
            </a:pPr>
            <a:r>
              <a:rPr lang="fr-FR" sz="4000" spc="30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216969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8BAD6C-4F61-36B5-91ED-FD6A5A81DB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008" y="4886"/>
            <a:ext cx="11977992" cy="876301"/>
          </a:xfrm>
          <a:prstGeom prst="rect">
            <a:avLst/>
          </a:prstGeom>
          <a:solidFill>
            <a:srgbClr val="324963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 marL="90488" indent="-25400">
              <a:tabLst/>
              <a:defRPr sz="3600" b="1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FEC977-E8B5-B18A-FB12-C066715B1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1460500"/>
            <a:ext cx="11658600" cy="4351338"/>
          </a:xfrm>
        </p:spPr>
        <p:txBody>
          <a:bodyPr/>
          <a:lstStyle>
            <a:lvl1pPr marL="452438" indent="-452438">
              <a:lnSpc>
                <a:spcPct val="120000"/>
              </a:lnSpc>
              <a:buFont typeface="Police système Courant"/>
              <a:buChar char="⎼"/>
              <a:tabLst/>
              <a:defRPr sz="2000"/>
            </a:lvl1pPr>
            <a:lvl2pPr>
              <a:lnSpc>
                <a:spcPct val="120000"/>
              </a:lnSpc>
              <a:defRPr sz="2000"/>
            </a:lvl2pPr>
            <a:lvl3pPr>
              <a:lnSpc>
                <a:spcPct val="120000"/>
              </a:lnSpc>
              <a:defRPr sz="2000"/>
            </a:lvl3pPr>
            <a:lvl4pPr>
              <a:lnSpc>
                <a:spcPct val="120000"/>
              </a:lnSpc>
              <a:defRPr sz="2000"/>
            </a:lvl4pPr>
            <a:lvl5pPr>
              <a:lnSpc>
                <a:spcPct val="120000"/>
              </a:lnSpc>
              <a:defRPr sz="20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A5A9A11A-7A0A-1B97-A912-2B689BDB4F93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1" y="6488111"/>
                <a:ext cx="1075689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sz="1400" b="1" i="1" cap="small" spc="100" baseline="0" smtClean="0">
                            <a:solidFill>
                              <a:srgbClr val="32496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1400" b="1" i="0" cap="small" spc="100" baseline="0" dirty="0" smtClean="0">
                            <a:solidFill>
                              <a:srgbClr val="324963"/>
                            </a:solidFill>
                            <a:latin typeface="Aptos Display" panose="020B0004020202020204" pitchFamily="34" charset="0"/>
                          </a:rPr>
                          <m:t>MASTER</m:t>
                        </m:r>
                        <m:r>
                          <m:rPr>
                            <m:nor/>
                          </m:rPr>
                          <a:rPr lang="fr-FR" sz="1400" b="1" i="0" cap="small" spc="100" baseline="0" dirty="0" smtClean="0">
                            <a:solidFill>
                              <a:srgbClr val="324963"/>
                            </a:solidFill>
                            <a:latin typeface="Aptos Display" panose="020B00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1400" b="1" i="0" cap="small" spc="100" baseline="0" dirty="0" smtClean="0">
                            <a:solidFill>
                              <a:srgbClr val="324963"/>
                            </a:solidFill>
                            <a:latin typeface="Aptos Display" panose="020B0004020202020204" pitchFamily="34" charset="0"/>
                          </a:rPr>
                          <m:t>CLASS</m:t>
                        </m:r>
                        <m:r>
                          <m:rPr>
                            <m:nor/>
                          </m:rPr>
                          <a:rPr lang="fr-FR" sz="1400" b="1" i="0" cap="small" spc="100" baseline="0" dirty="0" smtClean="0">
                            <a:solidFill>
                              <a:srgbClr val="324963"/>
                            </a:solidFill>
                            <a:latin typeface="Aptos Display" panose="020B00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1400" b="1" i="0" cap="small" spc="100" baseline="0" dirty="0" smtClean="0">
                            <a:solidFill>
                              <a:srgbClr val="324963"/>
                            </a:solidFill>
                            <a:latin typeface="Aptos Display" panose="020B0004020202020204" pitchFamily="34" charset="0"/>
                          </a:rPr>
                          <m:t>MORT</m:t>
                        </m:r>
                        <m:r>
                          <m:rPr>
                            <m:nor/>
                          </m:rPr>
                          <a:rPr lang="fr-FR" sz="1400" b="1" i="0" cap="small" spc="100" baseline="0" dirty="0" smtClean="0">
                            <a:solidFill>
                              <a:srgbClr val="324963"/>
                            </a:solidFill>
                            <a:latin typeface="Aptos Display" panose="020B00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1400" b="1" i="0" cap="small" spc="100" baseline="0" dirty="0" smtClean="0">
                            <a:solidFill>
                              <a:srgbClr val="324963"/>
                            </a:solidFill>
                            <a:latin typeface="Aptos Display" panose="020B0004020202020204" pitchFamily="34" charset="0"/>
                          </a:rPr>
                          <m:t>SUBITE</m:t>
                        </m:r>
                      </m:e>
                    </m:d>
                  </m:oMath>
                </a14:m>
                <a:r>
                  <a:rPr lang="fr-FR" sz="1400" b="1" i="0" spc="100" baseline="0" dirty="0">
                    <a:solidFill>
                      <a:srgbClr val="324963"/>
                    </a:solidFill>
                    <a:latin typeface="Aptos Display" panose="020B0004020202020204" pitchFamily="34" charset="0"/>
                  </a:rPr>
                  <a:t> </a:t>
                </a:r>
                <a:r>
                  <a:rPr lang="fr-FR" sz="1400" b="0" i="1" kern="1200" cap="small" spc="200" dirty="0">
                    <a:solidFill>
                      <a:srgbClr val="324963"/>
                    </a:solidFill>
                    <a:latin typeface="Aptos Light" panose="020B0004020202020204" pitchFamily="34" charset="0"/>
                    <a:ea typeface="+mn-ea"/>
                    <a:cs typeface="+mn-cs"/>
                  </a:rPr>
                  <a:t>Ablation d’arythmies ventriculaires - Pour qui ? </a:t>
                </a:r>
                <a:r>
                  <a:rPr lang="fr-FR" sz="1200" b="0" i="0" dirty="0">
                    <a:solidFill>
                      <a:srgbClr val="324963"/>
                    </a:solidFill>
                    <a:latin typeface="Aptos Light" panose="020B0004020202020204" pitchFamily="34" charset="0"/>
                  </a:rPr>
                  <a:t>│</a:t>
                </a:r>
                <a:r>
                  <a:rPr lang="fr-FR" sz="1400" b="0" i="0" kern="1200" cap="small" spc="200" dirty="0">
                    <a:solidFill>
                      <a:srgbClr val="324963"/>
                    </a:solidFill>
                    <a:latin typeface="Aptos Light" panose="020B0004020202020204" pitchFamily="34" charset="0"/>
                    <a:ea typeface="+mn-ea"/>
                    <a:cs typeface="+mn-cs"/>
                  </a:rPr>
                  <a:t> </a:t>
                </a:r>
                <a:r>
                  <a:rPr lang="fr-FR" sz="1200" b="0" i="0" spc="200" dirty="0">
                    <a:solidFill>
                      <a:srgbClr val="324963"/>
                    </a:solidFill>
                    <a:latin typeface="Aptos Light" panose="020B0004020202020204" pitchFamily="34" charset="0"/>
                  </a:rPr>
                  <a:t>12 juin 2025</a:t>
                </a:r>
                <a:endParaRPr lang="fr-FR" sz="1400" b="0" i="0" spc="200" dirty="0">
                  <a:solidFill>
                    <a:srgbClr val="324963"/>
                  </a:solidFill>
                  <a:latin typeface="Aptos Light" panose="020B0004020202020204" pitchFamily="34" charset="0"/>
                </a:endParaRPr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A5A9A11A-7A0A-1B97-A912-2B689BDB4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-1" y="6488111"/>
                <a:ext cx="10756899" cy="307777"/>
              </a:xfrm>
              <a:prstGeom prst="rect">
                <a:avLst/>
              </a:prstGeom>
              <a:blipFill>
                <a:blip r:embed="rId2"/>
                <a:stretch>
                  <a:fillRect b="-1923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Espace réservé du numéro de diapositive 5">
            <a:extLst>
              <a:ext uri="{FF2B5EF4-FFF2-40B4-BE49-F238E27FC236}">
                <a16:creationId xmlns:a16="http://schemas.microsoft.com/office/drawing/2014/main" id="{9568C6A0-874C-0ACD-1618-9E6C31F9C170}"/>
              </a:ext>
            </a:extLst>
          </p:cNvPr>
          <p:cNvSpPr txBox="1">
            <a:spLocks/>
          </p:cNvSpPr>
          <p:nvPr userDrawn="1"/>
        </p:nvSpPr>
        <p:spPr>
          <a:xfrm>
            <a:off x="10845800" y="6429600"/>
            <a:ext cx="1346200" cy="4284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CD83B9-C491-0844-82D2-2BB08D5B759D}" type="slidenum">
              <a:rPr lang="fr-FR" sz="1600" b="1" smtClean="0"/>
              <a:pPr/>
              <a:t>‹N°›</a:t>
            </a:fld>
            <a:endParaRPr lang="fr-FR" b="1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5CED0A14-0429-5222-767B-732BC7BFD4A7}"/>
              </a:ext>
            </a:extLst>
          </p:cNvPr>
          <p:cNvCxnSpPr>
            <a:cxnSpLocks/>
          </p:cNvCxnSpPr>
          <p:nvPr userDrawn="1"/>
        </p:nvCxnSpPr>
        <p:spPr>
          <a:xfrm>
            <a:off x="-1" y="6429600"/>
            <a:ext cx="12192001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re 1">
            <a:extLst>
              <a:ext uri="{FF2B5EF4-FFF2-40B4-BE49-F238E27FC236}">
                <a16:creationId xmlns:a16="http://schemas.microsoft.com/office/drawing/2014/main" id="{E6F8FF2D-7EB9-01C4-8C51-A8885BEA2437}"/>
              </a:ext>
            </a:extLst>
          </p:cNvPr>
          <p:cNvSpPr txBox="1">
            <a:spLocks/>
          </p:cNvSpPr>
          <p:nvPr userDrawn="1"/>
        </p:nvSpPr>
        <p:spPr>
          <a:xfrm>
            <a:off x="-1" y="4886"/>
            <a:ext cx="214009" cy="876301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187325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3600" b="1" kern="120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3773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9510F6-62CD-F996-F633-0CA7E72E7B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50C9353-8E9D-DA87-11A0-0F72E0F801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636746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A8A9A0-E5BB-FBA0-1524-C39A524B2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2E5C6F5-66E5-DAC6-67D0-80BEDC3AF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E25FA3-FBDF-FDF1-1283-5C8F7283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21FA2A-1579-6EFF-70E3-BB401F6E1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2E299C-7370-3E81-AF69-D38D988FB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CD83B9-C491-0844-82D2-2BB08D5B75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9940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6FA7AD-58E3-19CF-6A08-88B1A9B99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C3C199-30BC-C3A6-DFE1-AB8328E4FA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A0ED123-C6B1-59DF-516D-8CFDCD2EF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5BBE4A0-9C33-FF47-EB4D-8FE8EB2F34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8BCCDF4-EF96-483C-6C53-AF36AD539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0AAA7FB-60B8-5276-C5DB-571F21D3B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CD83B9-C491-0844-82D2-2BB08D5B75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6004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96F39D-438C-7420-053C-C55911353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3B11B3E-0EFF-AE0F-96D2-98692F2DF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841776E-64A0-2D5A-D8BC-E4E828BBF7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445F404-35F1-CA89-D25E-2E93FA24E6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83935F8-104A-EBA6-CBCC-7B627E4F5C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D805A2D-A6CC-ACE3-4648-7E65CF204C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A10F056-DCD4-C3ED-5350-3FD67EBED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A764506-7500-99F5-59E7-4CDAF3B87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CD83B9-C491-0844-82D2-2BB08D5B75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4347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02642CC4-D7CF-93EE-433A-8A47BD6E4E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008" y="4886"/>
            <a:ext cx="11977992" cy="876301"/>
          </a:xfrm>
          <a:prstGeom prst="rect">
            <a:avLst/>
          </a:prstGeom>
          <a:solidFill>
            <a:srgbClr val="324963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 marL="90488" indent="-25400">
              <a:tabLst/>
              <a:defRPr sz="3600" b="1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7749303-BB38-D6D9-7EBB-9A7822178683}"/>
              </a:ext>
            </a:extLst>
          </p:cNvPr>
          <p:cNvSpPr txBox="1">
            <a:spLocks/>
          </p:cNvSpPr>
          <p:nvPr userDrawn="1"/>
        </p:nvSpPr>
        <p:spPr>
          <a:xfrm>
            <a:off x="-1" y="4886"/>
            <a:ext cx="214009" cy="876301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187325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3600" b="1" kern="120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0386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448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A593D7-88B5-CEA1-7440-7B1B5602E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3AD9BD-E3AB-1F6D-E9CC-4BCC71F33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C128936-EAA1-0B5C-94BA-88C713AFE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F7748E2-4F5E-4198-1BAD-25AEC16A51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A54EC9F-F6E7-C10D-D291-A613A10D7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F0529AE-B1D8-0915-DF30-DD19B9C4B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CD83B9-C491-0844-82D2-2BB08D5B75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1730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E7973CF-CA6D-6320-5B59-9ED2D4C5B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385A4A-53B8-A123-14B0-A42065A344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60B977D2-A684-FA27-1A43-A6D8DD16C3DA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1" y="6488111"/>
                <a:ext cx="1075689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sz="1400" b="1" i="1" cap="small" spc="100" baseline="0" smtClean="0">
                            <a:solidFill>
                              <a:srgbClr val="32496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1400" b="1" i="0" cap="small" spc="100" baseline="0" dirty="0" smtClean="0">
                            <a:solidFill>
                              <a:srgbClr val="324963"/>
                            </a:solidFill>
                            <a:latin typeface="Aptos Display" panose="020B0004020202020204" pitchFamily="34" charset="0"/>
                          </a:rPr>
                          <m:t>MASTER</m:t>
                        </m:r>
                        <m:r>
                          <m:rPr>
                            <m:nor/>
                          </m:rPr>
                          <a:rPr lang="fr-FR" sz="1400" b="1" i="0" cap="small" spc="100" baseline="0" dirty="0" smtClean="0">
                            <a:solidFill>
                              <a:srgbClr val="324963"/>
                            </a:solidFill>
                            <a:latin typeface="Aptos Display" panose="020B00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1400" b="1" i="0" cap="small" spc="100" baseline="0" dirty="0" smtClean="0">
                            <a:solidFill>
                              <a:srgbClr val="324963"/>
                            </a:solidFill>
                            <a:latin typeface="Aptos Display" panose="020B0004020202020204" pitchFamily="34" charset="0"/>
                          </a:rPr>
                          <m:t>CLASS</m:t>
                        </m:r>
                        <m:r>
                          <m:rPr>
                            <m:nor/>
                          </m:rPr>
                          <a:rPr lang="fr-FR" sz="1400" b="1" i="0" cap="small" spc="100" baseline="0" dirty="0" smtClean="0">
                            <a:solidFill>
                              <a:srgbClr val="324963"/>
                            </a:solidFill>
                            <a:latin typeface="Aptos Display" panose="020B00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1400" b="1" i="0" cap="small" spc="100" baseline="0" dirty="0" smtClean="0">
                            <a:solidFill>
                              <a:srgbClr val="324963"/>
                            </a:solidFill>
                            <a:latin typeface="Aptos Display" panose="020B0004020202020204" pitchFamily="34" charset="0"/>
                          </a:rPr>
                          <m:t>MORT</m:t>
                        </m:r>
                        <m:r>
                          <m:rPr>
                            <m:nor/>
                          </m:rPr>
                          <a:rPr lang="fr-FR" sz="1400" b="1" i="0" cap="small" spc="100" baseline="0" dirty="0" smtClean="0">
                            <a:solidFill>
                              <a:srgbClr val="324963"/>
                            </a:solidFill>
                            <a:latin typeface="Aptos Display" panose="020B00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1400" b="1" i="0" cap="small" spc="100" baseline="0" dirty="0" smtClean="0">
                            <a:solidFill>
                              <a:srgbClr val="324963"/>
                            </a:solidFill>
                            <a:latin typeface="Aptos Display" panose="020B0004020202020204" pitchFamily="34" charset="0"/>
                          </a:rPr>
                          <m:t>SUBITE</m:t>
                        </m:r>
                      </m:e>
                    </m:d>
                  </m:oMath>
                </a14:m>
                <a:r>
                  <a:rPr lang="fr-FR" sz="1400" b="1" i="0" spc="100" baseline="0" dirty="0">
                    <a:solidFill>
                      <a:srgbClr val="324963"/>
                    </a:solidFill>
                    <a:latin typeface="Aptos Display" panose="020B0004020202020204" pitchFamily="34" charset="0"/>
                  </a:rPr>
                  <a:t> </a:t>
                </a:r>
                <a:r>
                  <a:rPr lang="fr-FR" sz="1400" b="0" i="1" kern="1200" cap="small" spc="200" dirty="0">
                    <a:solidFill>
                      <a:srgbClr val="324963"/>
                    </a:solidFill>
                    <a:latin typeface="Aptos Light" panose="020B0004020202020204" pitchFamily="34" charset="0"/>
                    <a:ea typeface="+mn-ea"/>
                    <a:cs typeface="+mn-cs"/>
                  </a:rPr>
                  <a:t>Ablation d’arythmies ventriculaires - Pour qui ? </a:t>
                </a:r>
                <a:r>
                  <a:rPr lang="fr-FR" sz="1200" b="0" i="0" dirty="0">
                    <a:solidFill>
                      <a:srgbClr val="324963"/>
                    </a:solidFill>
                    <a:latin typeface="Aptos Light" panose="020B0004020202020204" pitchFamily="34" charset="0"/>
                  </a:rPr>
                  <a:t>│</a:t>
                </a:r>
                <a:r>
                  <a:rPr lang="fr-FR" sz="1400" b="0" i="0" kern="1200" cap="small" spc="200" dirty="0">
                    <a:solidFill>
                      <a:srgbClr val="324963"/>
                    </a:solidFill>
                    <a:latin typeface="Aptos Light" panose="020B0004020202020204" pitchFamily="34" charset="0"/>
                    <a:ea typeface="+mn-ea"/>
                    <a:cs typeface="+mn-cs"/>
                  </a:rPr>
                  <a:t> </a:t>
                </a:r>
                <a:r>
                  <a:rPr lang="fr-FR" sz="1200" b="0" i="0" spc="200" dirty="0">
                    <a:solidFill>
                      <a:srgbClr val="324963"/>
                    </a:solidFill>
                    <a:latin typeface="Aptos Light" panose="020B0004020202020204" pitchFamily="34" charset="0"/>
                  </a:rPr>
                  <a:t>12 juin 2025</a:t>
                </a:r>
                <a:endParaRPr lang="fr-FR" sz="1400" b="0" i="0" spc="200" dirty="0">
                  <a:solidFill>
                    <a:srgbClr val="324963"/>
                  </a:solidFill>
                  <a:latin typeface="Aptos Light" panose="020B0004020202020204" pitchFamily="34" charset="0"/>
                </a:endParaRP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60B977D2-A684-FA27-1A43-A6D8DD16C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-1" y="6488111"/>
                <a:ext cx="10756899" cy="307777"/>
              </a:xfrm>
              <a:prstGeom prst="rect">
                <a:avLst/>
              </a:prstGeom>
              <a:blipFill>
                <a:blip r:embed="rId15"/>
                <a:stretch>
                  <a:fillRect b="-1923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DB699EB9-7991-3B18-683E-D2C038FF21D2}"/>
              </a:ext>
            </a:extLst>
          </p:cNvPr>
          <p:cNvSpPr txBox="1">
            <a:spLocks/>
          </p:cNvSpPr>
          <p:nvPr userDrawn="1"/>
        </p:nvSpPr>
        <p:spPr>
          <a:xfrm>
            <a:off x="10845800" y="6429600"/>
            <a:ext cx="1346200" cy="4284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CD83B9-C491-0844-82D2-2BB08D5B759D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3C77415-142A-B3E8-23E7-70DE899E89EF}"/>
              </a:ext>
            </a:extLst>
          </p:cNvPr>
          <p:cNvCxnSpPr>
            <a:cxnSpLocks/>
          </p:cNvCxnSpPr>
          <p:nvPr userDrawn="1"/>
        </p:nvCxnSpPr>
        <p:spPr>
          <a:xfrm>
            <a:off x="-1" y="6429600"/>
            <a:ext cx="12192001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092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49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4.png"/><Relationship Id="rId5" Type="http://schemas.openxmlformats.org/officeDocument/2006/relationships/image" Target="../media/image63.jpg"/><Relationship Id="rId4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5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0.png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0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0.png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0.png"/><Relationship Id="rId4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1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jp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8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6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95.png"/><Relationship Id="rId5" Type="http://schemas.openxmlformats.org/officeDocument/2006/relationships/image" Target="../media/image87.png"/><Relationship Id="rId4" Type="http://schemas.openxmlformats.org/officeDocument/2006/relationships/notesSlide" Target="../notesSlides/notesSlide5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602B54DD-F4E8-65F7-A0D1-9DDAE7B93931}"/>
              </a:ext>
            </a:extLst>
          </p:cNvPr>
          <p:cNvGrpSpPr/>
          <p:nvPr/>
        </p:nvGrpSpPr>
        <p:grpSpPr>
          <a:xfrm>
            <a:off x="8662085" y="79501"/>
            <a:ext cx="3466201" cy="894407"/>
            <a:chOff x="7275871" y="5684932"/>
            <a:chExt cx="4880878" cy="1313661"/>
          </a:xfrm>
        </p:grpSpPr>
        <p:pic>
          <p:nvPicPr>
            <p:cNvPr id="7" name="Image 6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0483E08D-95CF-AF9E-A58A-7AC0AA2C18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257"/>
            <a:stretch/>
          </p:blipFill>
          <p:spPr>
            <a:xfrm>
              <a:off x="9472314" y="5684932"/>
              <a:ext cx="1163188" cy="1313661"/>
            </a:xfrm>
            <a:prstGeom prst="rect">
              <a:avLst/>
            </a:prstGeom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F6C4E5DB-0210-ADF2-80D8-A7093FA5EC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5871" y="5694557"/>
              <a:ext cx="2266098" cy="1163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2070162-1C5E-C3A1-6589-1C0A669EDB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694" t="9822" r="7782" b="10348"/>
            <a:stretch/>
          </p:blipFill>
          <p:spPr>
            <a:xfrm>
              <a:off x="10557775" y="5694557"/>
              <a:ext cx="1598974" cy="1163442"/>
            </a:xfrm>
            <a:prstGeom prst="rect">
              <a:avLst/>
            </a:prstGeom>
          </p:spPr>
        </p:pic>
      </p:grpSp>
      <p:sp>
        <p:nvSpPr>
          <p:cNvPr id="10" name="Titre 1">
            <a:extLst>
              <a:ext uri="{FF2B5EF4-FFF2-40B4-BE49-F238E27FC236}">
                <a16:creationId xmlns:a16="http://schemas.microsoft.com/office/drawing/2014/main" id="{62CCB721-43EA-F685-626F-83EE9F8CD719}"/>
              </a:ext>
            </a:extLst>
          </p:cNvPr>
          <p:cNvSpPr txBox="1">
            <a:spLocks/>
          </p:cNvSpPr>
          <p:nvPr/>
        </p:nvSpPr>
        <p:spPr>
          <a:xfrm>
            <a:off x="0" y="2370178"/>
            <a:ext cx="12192000" cy="1655762"/>
          </a:xfrm>
          <a:prstGeom prst="rect">
            <a:avLst/>
          </a:prstGeom>
          <a:solidFill>
            <a:srgbClr val="324963">
              <a:alpha val="66216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ptos Light" panose="020B0004020202020204" pitchFamily="34" charset="0"/>
              </a:rPr>
              <a:t>ABLATION D’ARYTHMIES VENTRICULAIRES</a:t>
            </a:r>
            <a:endParaRPr lang="fr-FR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r>
              <a:rPr lang="fr-FR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Pour qui ?</a:t>
            </a:r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0CBE174B-C5F9-486E-293A-F746176836D8}"/>
              </a:ext>
            </a:extLst>
          </p:cNvPr>
          <p:cNvSpPr txBox="1">
            <a:spLocks/>
          </p:cNvSpPr>
          <p:nvPr/>
        </p:nvSpPr>
        <p:spPr>
          <a:xfrm>
            <a:off x="486032" y="4326144"/>
            <a:ext cx="11219935" cy="23835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 dirty="0">
                <a:solidFill>
                  <a:schemeClr val="bg1"/>
                </a:solidFill>
              </a:rPr>
              <a:t>–   12 juin 2025   –</a:t>
            </a:r>
          </a:p>
          <a:p>
            <a:pPr marL="0" indent="0" algn="ctr">
              <a:buNone/>
            </a:pPr>
            <a:endParaRPr lang="fr-FR" sz="2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Dr. CHARTON Jan</a:t>
            </a:r>
          </a:p>
          <a:p>
            <a:pPr marL="0" indent="0" algn="ctr">
              <a:buNone/>
            </a:pPr>
            <a:r>
              <a:rPr lang="fr-FR" sz="1600" spc="100" dirty="0">
                <a:solidFill>
                  <a:schemeClr val="bg2">
                    <a:lumMod val="75000"/>
                  </a:schemeClr>
                </a:solidFill>
                <a:latin typeface="Aptos Light" panose="020B0004020202020204" pitchFamily="34" charset="0"/>
              </a:rPr>
              <a:t>SERVICE D’ÉLECTROPHYSIOLOGIE ET STIMULATION CARDIAQUE – Pr. BORDACHAR </a:t>
            </a:r>
          </a:p>
          <a:p>
            <a:pPr marL="0" indent="0" algn="ctr">
              <a:buNone/>
            </a:pPr>
            <a:r>
              <a:rPr lang="fr-FR" sz="1600" b="1" spc="100" dirty="0">
                <a:solidFill>
                  <a:schemeClr val="bg2">
                    <a:lumMod val="75000"/>
                  </a:schemeClr>
                </a:solidFill>
              </a:rPr>
              <a:t>CHU BORDEAUX &amp; IHU LIRYC</a:t>
            </a:r>
          </a:p>
        </p:txBody>
      </p:sp>
    </p:spTree>
    <p:extLst>
      <p:ext uri="{BB962C8B-B14F-4D97-AF65-F5344CB8AC3E}">
        <p14:creationId xmlns:p14="http://schemas.microsoft.com/office/powerpoint/2010/main" val="3060314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5D93381-69E3-F030-537D-20F0A718E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456" y="216117"/>
            <a:ext cx="4786177" cy="222645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BD255EF-ADCC-D9D6-6195-F855C9663A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1" b="58873"/>
          <a:stretch>
            <a:fillRect/>
          </a:stretch>
        </p:blipFill>
        <p:spPr>
          <a:xfrm>
            <a:off x="1042456" y="2517422"/>
            <a:ext cx="4786176" cy="99486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4E8E6A2-A0DE-D370-B69C-A15FE62F4A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454" y="3823927"/>
            <a:ext cx="4786178" cy="140805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E0269935-F063-73E7-D25A-F15D3764E833}"/>
              </a:ext>
            </a:extLst>
          </p:cNvPr>
          <p:cNvSpPr txBox="1"/>
          <p:nvPr/>
        </p:nvSpPr>
        <p:spPr>
          <a:xfrm>
            <a:off x="7148448" y="5489201"/>
            <a:ext cx="400109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500" dirty="0">
                <a:solidFill>
                  <a:schemeClr val="accent2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AHA, HRS &amp; EHRA EXPERT CONSENSUS (2019)</a:t>
            </a:r>
          </a:p>
          <a:p>
            <a:pPr algn="r"/>
            <a:r>
              <a:rPr lang="fr-FR" sz="1500" dirty="0">
                <a:solidFill>
                  <a:schemeClr val="accent2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ESC GUIDELINES (2022)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3E793E7-9ACA-FFE2-14FA-761A414051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2332" y="361239"/>
            <a:ext cx="4523358" cy="93457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406F7DF-5287-7974-4BBF-43CCBBF6F6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6949" y="1435895"/>
            <a:ext cx="4523358" cy="160665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58436B3-F323-3196-D7B8-5634D733C8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6185" y="3182630"/>
            <a:ext cx="4500000" cy="92748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F079556-091B-1BD9-747A-FD3C59DF73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1566" y="4250188"/>
            <a:ext cx="4523359" cy="114641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5B76B01-4D02-70CD-F2B2-53AA80116724}"/>
              </a:ext>
            </a:extLst>
          </p:cNvPr>
          <p:cNvSpPr/>
          <p:nvPr/>
        </p:nvSpPr>
        <p:spPr>
          <a:xfrm>
            <a:off x="6621566" y="361239"/>
            <a:ext cx="4523359" cy="9345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50BDE0-4339-50F8-DFEE-575649177F30}"/>
              </a:ext>
            </a:extLst>
          </p:cNvPr>
          <p:cNvSpPr/>
          <p:nvPr/>
        </p:nvSpPr>
        <p:spPr>
          <a:xfrm>
            <a:off x="6621567" y="2319866"/>
            <a:ext cx="4523358" cy="7226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7E39E0-766B-5468-466E-5B680A3D85DA}"/>
              </a:ext>
            </a:extLst>
          </p:cNvPr>
          <p:cNvSpPr/>
          <p:nvPr/>
        </p:nvSpPr>
        <p:spPr>
          <a:xfrm>
            <a:off x="6621566" y="4250187"/>
            <a:ext cx="4523359" cy="11464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5934EA-EDF4-A78C-FF23-5DA13BC493FB}"/>
              </a:ext>
            </a:extLst>
          </p:cNvPr>
          <p:cNvSpPr/>
          <p:nvPr/>
        </p:nvSpPr>
        <p:spPr>
          <a:xfrm>
            <a:off x="1047075" y="1744312"/>
            <a:ext cx="4867588" cy="2397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D108AD-1F44-8F1A-19BB-7572AF6EE773}"/>
              </a:ext>
            </a:extLst>
          </p:cNvPr>
          <p:cNvSpPr/>
          <p:nvPr/>
        </p:nvSpPr>
        <p:spPr>
          <a:xfrm>
            <a:off x="1042456" y="2942849"/>
            <a:ext cx="4786176" cy="5694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5720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AD440E65-2BB0-EAD7-4326-A490BEB55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89" y="1474526"/>
            <a:ext cx="5587562" cy="246699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70A5464-13D6-246F-3842-2261C3558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90" y="4169109"/>
            <a:ext cx="5587561" cy="88316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3DF4961-B8E7-8AD6-DB39-43CD879C3C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8881" y="483717"/>
            <a:ext cx="4610100" cy="11684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16C4F13-8C97-EA3F-523F-974F8F7F91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8881" y="4689021"/>
            <a:ext cx="4610100" cy="11684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0B16BB3-59DD-EADA-1796-0E171D8796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8881" y="1728852"/>
            <a:ext cx="4610100" cy="11684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C6C4326-6F54-C037-AF3E-98A0C00A6A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8881" y="2973987"/>
            <a:ext cx="4610100" cy="16383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82E0BD8-8C9F-63C2-EC1D-0B48AF9060AF}"/>
              </a:ext>
            </a:extLst>
          </p:cNvPr>
          <p:cNvSpPr txBox="1"/>
          <p:nvPr/>
        </p:nvSpPr>
        <p:spPr>
          <a:xfrm>
            <a:off x="2370855" y="483717"/>
            <a:ext cx="400109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500" dirty="0">
                <a:solidFill>
                  <a:schemeClr val="accent2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AHA, HRS &amp; EHRA EXPERT CONSENSUS (2019)</a:t>
            </a:r>
          </a:p>
          <a:p>
            <a:pPr algn="r"/>
            <a:r>
              <a:rPr lang="fr-FR" sz="1500" dirty="0">
                <a:solidFill>
                  <a:schemeClr val="accent2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ESC GUIDELINES (2022)</a:t>
            </a:r>
          </a:p>
        </p:txBody>
      </p:sp>
    </p:spTree>
    <p:extLst>
      <p:ext uri="{BB962C8B-B14F-4D97-AF65-F5344CB8AC3E}">
        <p14:creationId xmlns:p14="http://schemas.microsoft.com/office/powerpoint/2010/main" val="1497573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 descr="Une image contenant carte, herbe, compas, plein air&#10;&#10;Le contenu généré par l’IA peut être incorrect.">
            <a:extLst>
              <a:ext uri="{FF2B5EF4-FFF2-40B4-BE49-F238E27FC236}">
                <a16:creationId xmlns:a16="http://schemas.microsoft.com/office/drawing/2014/main" id="{E7373D8C-8AD5-8E68-A496-B34C043810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3522" r="1352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82C61382-83FD-A930-6A03-BF932FD0D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 S’Y RETROUVER</a:t>
            </a:r>
          </a:p>
        </p:txBody>
      </p:sp>
    </p:spTree>
    <p:extLst>
      <p:ext uri="{BB962C8B-B14F-4D97-AF65-F5344CB8AC3E}">
        <p14:creationId xmlns:p14="http://schemas.microsoft.com/office/powerpoint/2010/main" val="3930740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CC3F9FE-71CA-F76D-5D20-552C1CC7B953}"/>
              </a:ext>
            </a:extLst>
          </p:cNvPr>
          <p:cNvSpPr/>
          <p:nvPr/>
        </p:nvSpPr>
        <p:spPr>
          <a:xfrm>
            <a:off x="8892633" y="1237043"/>
            <a:ext cx="2914650" cy="4717642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7D2C02-7129-7E7F-F682-0E86A68B9593}"/>
              </a:ext>
            </a:extLst>
          </p:cNvPr>
          <p:cNvSpPr/>
          <p:nvPr/>
        </p:nvSpPr>
        <p:spPr>
          <a:xfrm>
            <a:off x="3635030" y="1237043"/>
            <a:ext cx="4928261" cy="4717642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7CF6F1-F17D-BBBE-1E03-D93D96F09ED8}"/>
              </a:ext>
            </a:extLst>
          </p:cNvPr>
          <p:cNvSpPr/>
          <p:nvPr/>
        </p:nvSpPr>
        <p:spPr>
          <a:xfrm>
            <a:off x="391037" y="1237043"/>
            <a:ext cx="2914650" cy="4717642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157435-E5F7-DD95-CFED-B2E6D6E28C6D}"/>
              </a:ext>
            </a:extLst>
          </p:cNvPr>
          <p:cNvSpPr/>
          <p:nvPr/>
        </p:nvSpPr>
        <p:spPr>
          <a:xfrm>
            <a:off x="391037" y="1237043"/>
            <a:ext cx="2914650" cy="876301"/>
          </a:xfrm>
          <a:prstGeom prst="rect">
            <a:avLst/>
          </a:prstGeom>
          <a:solidFill>
            <a:srgbClr val="DDECFF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Aptos Light" panose="020B0004020202020204" pitchFamily="34" charset="0"/>
              </a:rPr>
              <a:t>CP ISCHÉMIQUE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67FD88-DDAE-EE96-6720-E4B6567748AB}"/>
              </a:ext>
            </a:extLst>
          </p:cNvPr>
          <p:cNvSpPr/>
          <p:nvPr/>
        </p:nvSpPr>
        <p:spPr>
          <a:xfrm>
            <a:off x="3635030" y="1237043"/>
            <a:ext cx="4928261" cy="876301"/>
          </a:xfrm>
          <a:prstGeom prst="rect">
            <a:avLst/>
          </a:prstGeom>
          <a:solidFill>
            <a:srgbClr val="DDECFF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Aptos Light" panose="020B0004020202020204" pitchFamily="34" charset="0"/>
              </a:rPr>
              <a:t>CP NON ISCHÉMIQUES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0668FE-4910-96F8-57CE-045A61F67E6B}"/>
              </a:ext>
            </a:extLst>
          </p:cNvPr>
          <p:cNvSpPr/>
          <p:nvPr/>
        </p:nvSpPr>
        <p:spPr>
          <a:xfrm>
            <a:off x="8892633" y="1237043"/>
            <a:ext cx="2914650" cy="876301"/>
          </a:xfrm>
          <a:prstGeom prst="rect">
            <a:avLst/>
          </a:prstGeom>
          <a:solidFill>
            <a:srgbClr val="DDECFF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Aptos Light" panose="020B0004020202020204" pitchFamily="34" charset="0"/>
              </a:rPr>
              <a:t>CŒUR « SAIN »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18D81A8-B189-B837-C386-BD2ABCF4D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897" y="2309049"/>
            <a:ext cx="1619250" cy="158326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B099787-5FCF-787B-02AB-BB4514EFB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029" y="2402178"/>
            <a:ext cx="4928262" cy="1741122"/>
          </a:xfrm>
          <a:prstGeom prst="rect">
            <a:avLst/>
          </a:prstGeom>
        </p:spPr>
      </p:pic>
      <p:pic>
        <p:nvPicPr>
          <p:cNvPr id="14" name="Image 13" descr="Une image contenant texte, cercle, logo, Police&#10;&#10;Le contenu généré par l’IA peut être incorrect.">
            <a:extLst>
              <a:ext uri="{FF2B5EF4-FFF2-40B4-BE49-F238E27FC236}">
                <a16:creationId xmlns:a16="http://schemas.microsoft.com/office/drawing/2014/main" id="{C350B634-F702-FE55-D2AF-CD20521C5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981" y="4087003"/>
            <a:ext cx="3643133" cy="1867682"/>
          </a:xfrm>
          <a:prstGeom prst="rect">
            <a:avLst/>
          </a:prstGeom>
        </p:spPr>
      </p:pic>
      <p:pic>
        <p:nvPicPr>
          <p:cNvPr id="16" name="Image 15" descr="Une image contenant cercle&#10;&#10;Le contenu généré par l’IA peut être incorrect.">
            <a:extLst>
              <a:ext uri="{FF2B5EF4-FFF2-40B4-BE49-F238E27FC236}">
                <a16:creationId xmlns:a16="http://schemas.microsoft.com/office/drawing/2014/main" id="{B154EC17-08E1-9D06-ECCA-C109214195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247" y="4087003"/>
            <a:ext cx="1485900" cy="1278848"/>
          </a:xfrm>
          <a:prstGeom prst="rect">
            <a:avLst/>
          </a:prstGeom>
        </p:spPr>
      </p:pic>
      <p:pic>
        <p:nvPicPr>
          <p:cNvPr id="18" name="Image 17" descr="Une image contenant cercle&#10;&#10;Le contenu généré par l’IA peut être incorrect.">
            <a:extLst>
              <a:ext uri="{FF2B5EF4-FFF2-40B4-BE49-F238E27FC236}">
                <a16:creationId xmlns:a16="http://schemas.microsoft.com/office/drawing/2014/main" id="{BB7AA740-ABE9-FDC4-8A15-030805A629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6544" y="3050087"/>
            <a:ext cx="2011363" cy="1547202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FAEBEE5F-5740-7FD7-C3B4-396257BCE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TYPES DE CARDIOPATHIES ET SUBSTRATS</a:t>
            </a:r>
          </a:p>
        </p:txBody>
      </p:sp>
    </p:spTree>
    <p:extLst>
      <p:ext uri="{BB962C8B-B14F-4D97-AF65-F5344CB8AC3E}">
        <p14:creationId xmlns:p14="http://schemas.microsoft.com/office/powerpoint/2010/main" val="1999919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3D027-052F-EC5D-15C2-9A8A2A5B2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wer Point Art vectoriel, icônes et graphiques à télécharger gratuitement">
            <a:extLst>
              <a:ext uri="{FF2B5EF4-FFF2-40B4-BE49-F238E27FC236}">
                <a16:creationId xmlns:a16="http://schemas.microsoft.com/office/drawing/2014/main" id="{185D974F-10C6-C83D-2F44-D1A7F64FC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r="2" b="2"/>
          <a:stretch>
            <a:fillRect/>
          </a:stretch>
        </p:blipFill>
        <p:spPr bwMode="auto">
          <a:xfrm flipH="1">
            <a:off x="20" y="10"/>
            <a:ext cx="7715230" cy="64134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5596ACFF-E8B7-D2E3-67BF-7EE58BE0E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7079" y="2543968"/>
            <a:ext cx="8510392" cy="1325563"/>
          </a:xfrm>
        </p:spPr>
        <p:txBody>
          <a:bodyPr anchor="ctr">
            <a:normAutofit/>
          </a:bodyPr>
          <a:lstStyle/>
          <a:p>
            <a:r>
              <a:rPr lang="fr-FR" dirty="0"/>
              <a:t>CARDIOPATHIE ISCHEMIQUE</a:t>
            </a:r>
          </a:p>
        </p:txBody>
      </p:sp>
    </p:spTree>
    <p:extLst>
      <p:ext uri="{BB962C8B-B14F-4D97-AF65-F5344CB8AC3E}">
        <p14:creationId xmlns:p14="http://schemas.microsoft.com/office/powerpoint/2010/main" val="2378459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9127333-EE8E-7F43-0C27-2A6319CDE2CE}"/>
              </a:ext>
            </a:extLst>
          </p:cNvPr>
          <p:cNvSpPr/>
          <p:nvPr/>
        </p:nvSpPr>
        <p:spPr>
          <a:xfrm>
            <a:off x="513567" y="1189973"/>
            <a:ext cx="5060515" cy="494222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6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900323"/>
              </p:ext>
            </p:extLst>
          </p:nvPr>
        </p:nvGraphicFramePr>
        <p:xfrm>
          <a:off x="-13607" y="1312801"/>
          <a:ext cx="11653247" cy="4819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5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8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47354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</a:pPr>
                      <a:r>
                        <a:rPr lang="fr-FR" sz="2000" b="0" cap="small" dirty="0">
                          <a:solidFill>
                            <a:srgbClr val="213679"/>
                          </a:solidFill>
                          <a:effectLst/>
                          <a:uFillTx/>
                          <a:latin typeface="Aptos" panose="020B0004020202020204" pitchFamily="34" charset="0"/>
                          <a:ea typeface="Calibri" panose="020F0502020204030204" pitchFamily="34" charset="0"/>
                          <a:cs typeface="Bahnschrift Light SemiCondensed" panose="020B0502040204020203" charset="0"/>
                        </a:rPr>
                        <a:t>Tachycardie ventriculaire monomorphe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endParaRPr lang="fr-FR" dirty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  <a:p>
                      <a:pPr marL="1160145" indent="481965" algn="just" fontAlgn="auto">
                        <a:lnSpc>
                          <a:spcPct val="110000"/>
                        </a:lnSpc>
                        <a:spcBef>
                          <a:spcPct val="20000"/>
                        </a:spcBef>
                        <a:buClr>
                          <a:srgbClr val="171E55"/>
                        </a:buClr>
                        <a:buSzTx/>
                        <a:buFont typeface="Wingdings 2" panose="05020102010507070707" charset="0"/>
                        <a:buChar char="¢"/>
                      </a:pPr>
                      <a:r>
                        <a:rPr lang="fr-FR" sz="1800" b="0" i="0" dirty="0">
                          <a:solidFill>
                            <a:srgbClr val="213679"/>
                          </a:solidFill>
                          <a:effectLst/>
                          <a:latin typeface="Aptos Light" panose="020B0004020202020204" pitchFamily="34" charset="0"/>
                          <a:ea typeface="Calibri" panose="020F0502020204030204" pitchFamily="34" charset="0"/>
                          <a:cs typeface="Bahnschrift Light SemiCondensed" panose="020B0502040204020203" charset="0"/>
                        </a:rPr>
                        <a:t>Survenue tardive</a:t>
                      </a:r>
                    </a:p>
                    <a:p>
                      <a:pPr marL="1160145" indent="481965" algn="just" fontAlgn="auto">
                        <a:lnSpc>
                          <a:spcPct val="110000"/>
                        </a:lnSpc>
                        <a:spcBef>
                          <a:spcPct val="20000"/>
                        </a:spcBef>
                        <a:buClr>
                          <a:srgbClr val="171E55"/>
                        </a:buClr>
                        <a:buSzTx/>
                        <a:buFont typeface="Wingdings 2" panose="05020102010507070707" charset="0"/>
                        <a:buChar char="¢"/>
                      </a:pPr>
                      <a:r>
                        <a:rPr lang="fr-FR" sz="1800" b="0" i="0" dirty="0">
                          <a:solidFill>
                            <a:srgbClr val="213679"/>
                          </a:solidFill>
                          <a:effectLst/>
                          <a:latin typeface="Aptos Light" panose="020B0004020202020204" pitchFamily="34" charset="0"/>
                          <a:ea typeface="Calibri" panose="020F0502020204030204" pitchFamily="34" charset="0"/>
                          <a:cs typeface="Bahnschrift Light SemiCondensed" panose="020B0502040204020203" charset="0"/>
                        </a:rPr>
                        <a:t>Cardiopathie évoluée</a:t>
                      </a:r>
                    </a:p>
                    <a:p>
                      <a:pPr marL="1160145" indent="481965" algn="just" fontAlgn="auto">
                        <a:lnSpc>
                          <a:spcPct val="110000"/>
                        </a:lnSpc>
                        <a:spcBef>
                          <a:spcPct val="20000"/>
                        </a:spcBef>
                        <a:buClr>
                          <a:srgbClr val="171E55"/>
                        </a:buClr>
                        <a:buSzTx/>
                        <a:buFont typeface="Wingdings 2" panose="05020102010507070707" charset="0"/>
                        <a:buChar char="¢"/>
                      </a:pPr>
                      <a:r>
                        <a:rPr lang="fr-FR" sz="1800" b="0" i="0" dirty="0">
                          <a:solidFill>
                            <a:srgbClr val="213679"/>
                          </a:solidFill>
                          <a:effectLst/>
                          <a:latin typeface="Aptos Light" panose="020B0004020202020204" pitchFamily="34" charset="0"/>
                          <a:ea typeface="Calibri" panose="020F0502020204030204" pitchFamily="34" charset="0"/>
                          <a:cs typeface="Bahnschrift Light SemiCondensed" panose="020B0502040204020203" charset="0"/>
                        </a:rPr>
                        <a:t>Mécanismes bien connus</a:t>
                      </a:r>
                    </a:p>
                    <a:p>
                      <a:pPr marL="1160145" indent="481965" algn="just" fontAlgn="auto">
                        <a:lnSpc>
                          <a:spcPct val="110000"/>
                        </a:lnSpc>
                        <a:spcBef>
                          <a:spcPct val="20000"/>
                        </a:spcBef>
                        <a:buClr>
                          <a:srgbClr val="171E55"/>
                        </a:buClr>
                        <a:buSzTx/>
                        <a:buFont typeface="Wingdings 2" panose="05020102010507070707" charset="0"/>
                        <a:buChar char="¢"/>
                      </a:pPr>
                      <a:r>
                        <a:rPr lang="fr-FR" sz="1800" b="0" i="0" dirty="0">
                          <a:solidFill>
                            <a:srgbClr val="213679"/>
                          </a:solidFill>
                          <a:effectLst/>
                          <a:latin typeface="Aptos Light" panose="020B0004020202020204" pitchFamily="34" charset="0"/>
                          <a:ea typeface="Calibri" panose="020F0502020204030204" pitchFamily="34" charset="0"/>
                          <a:cs typeface="Bahnschrift Light SemiCondensed" panose="020B0502040204020203" charset="0"/>
                        </a:rPr>
                        <a:t>Tolérance clinique variable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</a:pPr>
                      <a:r>
                        <a:rPr lang="fr-FR" sz="2000" b="0" cap="small" dirty="0">
                          <a:solidFill>
                            <a:srgbClr val="213679"/>
                          </a:solidFill>
                          <a:effectLst/>
                          <a:uFillTx/>
                          <a:latin typeface="Aptos" panose="020B0004020202020204" pitchFamily="34" charset="0"/>
                          <a:ea typeface="Calibri" panose="020F0502020204030204" pitchFamily="34" charset="0"/>
                          <a:cs typeface="Bahnschrift Light SemiCondensed" panose="020B0502040204020203" charset="0"/>
                        </a:rPr>
                        <a:t>Arythmies ventriculaires polymorphes (AVP)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endParaRPr lang="fr-FR" sz="1800" dirty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  <a:p>
                      <a:pPr marL="1022350" indent="481965" algn="just" defTabSz="914400" fontAlgn="auto">
                        <a:lnSpc>
                          <a:spcPct val="110000"/>
                        </a:lnSpc>
                        <a:spcBef>
                          <a:spcPct val="20000"/>
                        </a:spcBef>
                        <a:buClr>
                          <a:srgbClr val="171E55"/>
                        </a:buClr>
                        <a:buSzTx/>
                        <a:buFont typeface="Wingdings 2" panose="05020102010507070707" charset="0"/>
                        <a:buChar char="¢"/>
                        <a:tabLst>
                          <a:tab pos="895350" algn="l"/>
                        </a:tabLst>
                      </a:pPr>
                      <a:r>
                        <a:rPr lang="fr-FR" sz="1800" b="0" i="0" dirty="0">
                          <a:solidFill>
                            <a:srgbClr val="213679"/>
                          </a:solidFill>
                          <a:effectLst/>
                          <a:latin typeface="Aptos Light" panose="020B0004020202020204" pitchFamily="34" charset="0"/>
                          <a:ea typeface="Calibri" panose="020F0502020204030204" pitchFamily="34" charset="0"/>
                          <a:cs typeface="Bahnschrift Light SemiCondensed" panose="020B0502040204020203" charset="0"/>
                        </a:rPr>
                        <a:t>Entité distincte</a:t>
                      </a:r>
                    </a:p>
                    <a:p>
                      <a:pPr marL="1022350" indent="481965" algn="just" defTabSz="914400" fontAlgn="auto">
                        <a:lnSpc>
                          <a:spcPct val="110000"/>
                        </a:lnSpc>
                        <a:spcBef>
                          <a:spcPct val="20000"/>
                        </a:spcBef>
                        <a:buClr>
                          <a:srgbClr val="171E55"/>
                        </a:buClr>
                        <a:buSzTx/>
                        <a:buFont typeface="Wingdings 2" panose="05020102010507070707" charset="0"/>
                        <a:buChar char="¢"/>
                        <a:tabLst>
                          <a:tab pos="895350" algn="l"/>
                        </a:tabLst>
                      </a:pPr>
                      <a:r>
                        <a:rPr lang="fr-FR" sz="1800" b="0" i="0" dirty="0">
                          <a:solidFill>
                            <a:srgbClr val="213679"/>
                          </a:solidFill>
                          <a:effectLst/>
                          <a:latin typeface="Aptos Light" panose="020B0004020202020204" pitchFamily="34" charset="0"/>
                          <a:ea typeface="Calibri" panose="020F0502020204030204" pitchFamily="34" charset="0"/>
                          <a:cs typeface="Bahnschrift Light SemiCondensed" panose="020B0502040204020203" charset="0"/>
                        </a:rPr>
                        <a:t>Évolution stéréotypée</a:t>
                      </a:r>
                    </a:p>
                    <a:p>
                      <a:pPr marL="1022350" marR="0" lvl="0" indent="481965" algn="just" defTabSz="914400" eaLnBrk="1" fontAlgn="auto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71E55"/>
                        </a:buClr>
                        <a:buSzTx/>
                        <a:buFont typeface="Wingdings 2" panose="05020102010507070707" charset="0"/>
                        <a:buChar char="¢"/>
                        <a:tabLst>
                          <a:tab pos="895350" algn="l"/>
                        </a:tabLst>
                        <a:defRPr/>
                      </a:pPr>
                      <a:r>
                        <a:rPr lang="fr-FR" sz="1800" b="0" i="0" dirty="0">
                          <a:solidFill>
                            <a:srgbClr val="213679"/>
                          </a:solidFill>
                          <a:effectLst/>
                          <a:latin typeface="Aptos Light" panose="020B0004020202020204" pitchFamily="34" charset="0"/>
                          <a:ea typeface="Calibri" panose="020F0502020204030204" pitchFamily="34" charset="0"/>
                          <a:cs typeface="Bahnschrift Light SemiCondensed" panose="020B0502040204020203" charset="0"/>
                        </a:rPr>
                        <a:t>Évolution fréquente vers l’ orage rythmique</a:t>
                      </a:r>
                    </a:p>
                    <a:p>
                      <a:pPr marL="1022350" indent="481965" algn="just" defTabSz="914400" fontAlgn="auto">
                        <a:lnSpc>
                          <a:spcPct val="110000"/>
                        </a:lnSpc>
                        <a:spcBef>
                          <a:spcPct val="20000"/>
                        </a:spcBef>
                        <a:buClr>
                          <a:srgbClr val="171E55"/>
                        </a:buClr>
                        <a:buSzTx/>
                        <a:buFont typeface="Wingdings 2" panose="05020102010507070707" charset="0"/>
                        <a:buChar char="¢"/>
                        <a:tabLst>
                          <a:tab pos="895350" algn="l"/>
                        </a:tabLst>
                      </a:pPr>
                      <a:r>
                        <a:rPr lang="fr-FR" sz="1800" b="0" i="0" dirty="0">
                          <a:solidFill>
                            <a:srgbClr val="213679"/>
                          </a:solidFill>
                          <a:effectLst/>
                          <a:latin typeface="Aptos Light" panose="020B0004020202020204" pitchFamily="34" charset="0"/>
                          <a:ea typeface="Calibri" panose="020F0502020204030204" pitchFamily="34" charset="0"/>
                          <a:cs typeface="Bahnschrift Light SemiCondensed" panose="020B0502040204020203" charset="0"/>
                        </a:rPr>
                        <a:t>Données plus rares</a:t>
                      </a:r>
                    </a:p>
                    <a:p>
                      <a:pPr marL="1022350" marR="0" lvl="0" indent="481965" algn="just" defTabSz="914400" rtl="0" eaLnBrk="1" fontAlgn="auto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171E55"/>
                        </a:buClr>
                        <a:buSzTx/>
                        <a:buFont typeface="Wingdings 2" panose="05020102010507070707" charset="0"/>
                        <a:buChar char="¢"/>
                        <a:tabLst>
                          <a:tab pos="895350" algn="l"/>
                        </a:tabLst>
                        <a:defRPr/>
                      </a:pPr>
                      <a:r>
                        <a:rPr lang="fr-FR" sz="1800" b="0" i="0" dirty="0">
                          <a:solidFill>
                            <a:srgbClr val="213679"/>
                          </a:solidFill>
                          <a:effectLst/>
                          <a:latin typeface="Aptos Light" panose="020B0004020202020204" pitchFamily="34" charset="0"/>
                          <a:ea typeface="Calibri" panose="020F0502020204030204" pitchFamily="34" charset="0"/>
                          <a:cs typeface="Bahnschrift Light SemiCondensed" panose="020B0502040204020203" charset="0"/>
                        </a:rPr>
                        <a:t>Mécanismes encore mal compris</a:t>
                      </a:r>
                    </a:p>
                  </a:txBody>
                  <a:tcPr>
                    <a:lnL>
                      <a:noFill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2043">
                <a:tc>
                  <a:txBody>
                    <a:bodyPr/>
                    <a:lstStyle/>
                    <a:p>
                      <a:pPr marL="1160145" indent="481965" algn="just" fontAlgn="auto">
                        <a:lnSpc>
                          <a:spcPct val="110000"/>
                        </a:lnSpc>
                        <a:spcBef>
                          <a:spcPct val="20000"/>
                        </a:spcBef>
                        <a:buClr>
                          <a:srgbClr val="171E55"/>
                        </a:buClr>
                        <a:buSzTx/>
                        <a:buFont typeface="Wingdings 2" panose="05020102010507070707" charset="0"/>
                        <a:buChar char="¢"/>
                      </a:pPr>
                      <a:endParaRPr lang="fr-FR" sz="1800" b="0" dirty="0">
                        <a:solidFill>
                          <a:srgbClr val="213679"/>
                        </a:solidFill>
                        <a:effectLst/>
                        <a:latin typeface="Bahnschrift Light SemiCondensed" panose="020B0502040204020203" charset="0"/>
                        <a:ea typeface="Calibri" panose="020F0502020204030204" pitchFamily="34" charset="0"/>
                        <a:cs typeface="Bahnschrift Light SemiCondensed" panose="020B0502040204020203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22350" indent="481965" algn="just" defTabSz="914400" fontAlgn="auto">
                        <a:lnSpc>
                          <a:spcPct val="110000"/>
                        </a:lnSpc>
                        <a:spcBef>
                          <a:spcPct val="20000"/>
                        </a:spcBef>
                        <a:buClr>
                          <a:srgbClr val="171E55"/>
                        </a:buClr>
                        <a:buSzTx/>
                        <a:buFont typeface="Wingdings 2" panose="05020102010507070707" charset="0"/>
                        <a:buChar char="¢"/>
                        <a:tabLst>
                          <a:tab pos="895350" algn="l"/>
                        </a:tabLst>
                      </a:pPr>
                      <a:endParaRPr lang="fr-FR" sz="1800" b="0" dirty="0">
                        <a:solidFill>
                          <a:srgbClr val="213679"/>
                        </a:solidFill>
                        <a:effectLst/>
                        <a:latin typeface="Bahnschrift Light SemiCondensed" panose="020B0502040204020203" charset="0"/>
                        <a:ea typeface="Calibri" panose="020F0502020204030204" pitchFamily="34" charset="0"/>
                        <a:cs typeface="Bahnschrift Light SemiCondensed" panose="020B0502040204020203" charset="0"/>
                      </a:endParaRPr>
                    </a:p>
                  </a:txBody>
                  <a:tcPr>
                    <a:lnL>
                      <a:noFill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290249"/>
                  </a:ext>
                </a:extLst>
              </a:tr>
            </a:tbl>
          </a:graphicData>
        </a:graphic>
      </p:graphicFrame>
      <p:pic>
        <p:nvPicPr>
          <p:cNvPr id="10" name="Image 9" descr="Une image contenant croquis, dessin, motif&#10;&#10;Description générée automatiqueme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232" y="3722499"/>
            <a:ext cx="3463290" cy="2129790"/>
          </a:xfrm>
          <a:prstGeom prst="rect">
            <a:avLst/>
          </a:prstGeom>
        </p:spPr>
      </p:pic>
      <p:pic>
        <p:nvPicPr>
          <p:cNvPr id="15" name="Image 14" descr="Une image contenant écriture manuscrite, Police, typographie, écrit à la main&#10;&#10;Description générée automatiquemen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8291" y="3903475"/>
            <a:ext cx="4037330" cy="1948815"/>
          </a:xfrm>
          <a:prstGeom prst="rect">
            <a:avLst/>
          </a:prstGeom>
        </p:spPr>
      </p:pic>
      <p:cxnSp>
        <p:nvCxnSpPr>
          <p:cNvPr id="16" name="Straight Connector 15"/>
          <p:cNvCxnSpPr>
            <a:cxnSpLocks/>
          </p:cNvCxnSpPr>
          <p:nvPr/>
        </p:nvCxnSpPr>
        <p:spPr>
          <a:xfrm>
            <a:off x="5710193" y="1701146"/>
            <a:ext cx="0" cy="37476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re 4">
                <a:extLst>
                  <a:ext uri="{FF2B5EF4-FFF2-40B4-BE49-F238E27FC236}">
                    <a16:creationId xmlns:a16="http://schemas.microsoft.com/office/drawing/2014/main" id="{8CBB5B09-BAB9-A4AD-7EBB-E1A123D3893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sz="32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3200" b="0" dirty="0">
                            <a:latin typeface="Aptos" panose="020B0004020202020204" pitchFamily="34" charset="0"/>
                          </a:rPr>
                          <m:t>CAS</m:t>
                        </m:r>
                        <m:r>
                          <m:rPr>
                            <m:nor/>
                          </m:rPr>
                          <a:rPr lang="fr-FR" sz="3200" b="0" dirty="0">
                            <a:latin typeface="Aptos" panose="020B0004020202020204" pitchFamily="34" charset="0"/>
                          </a:rPr>
                          <m:t> #1</m:t>
                        </m:r>
                      </m:e>
                    </m:d>
                  </m:oMath>
                </a14:m>
                <a:r>
                  <a:rPr lang="fr-FR" sz="3200" b="0" dirty="0">
                    <a:latin typeface="Aptos" panose="020B0004020202020204" pitchFamily="34" charset="0"/>
                  </a:rPr>
                  <a:t> </a:t>
                </a:r>
                <a:r>
                  <a:rPr lang="fr-FR" dirty="0"/>
                  <a:t>CP ISCHÉMIQUE TV MONOMORPHE</a:t>
                </a:r>
              </a:p>
            </p:txBody>
          </p:sp>
        </mc:Choice>
        <mc:Fallback xmlns="">
          <p:sp>
            <p:nvSpPr>
              <p:cNvPr id="5" name="Titre 4">
                <a:extLst>
                  <a:ext uri="{FF2B5EF4-FFF2-40B4-BE49-F238E27FC236}">
                    <a16:creationId xmlns:a16="http://schemas.microsoft.com/office/drawing/2014/main" id="{8CBB5B09-BAB9-A4AD-7EBB-E1A123D389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5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20915092-10FD-6D82-E2AA-D4A7ABF323EB}"/>
              </a:ext>
            </a:extLst>
          </p:cNvPr>
          <p:cNvSpPr/>
          <p:nvPr/>
        </p:nvSpPr>
        <p:spPr>
          <a:xfrm>
            <a:off x="6096000" y="1189973"/>
            <a:ext cx="5543639" cy="4942225"/>
          </a:xfrm>
          <a:prstGeom prst="rect">
            <a:avLst/>
          </a:prstGeom>
          <a:solidFill>
            <a:schemeClr val="bg1">
              <a:alpha val="80078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5306A-19CE-8A41-B725-21A90D283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igne&#10;&#10;Le contenu généré par l’IA peut être incorrect.">
            <a:extLst>
              <a:ext uri="{FF2B5EF4-FFF2-40B4-BE49-F238E27FC236}">
                <a16:creationId xmlns:a16="http://schemas.microsoft.com/office/drawing/2014/main" id="{85477340-D417-343E-BB45-D9901F05A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413" y="1008122"/>
            <a:ext cx="9323173" cy="5014659"/>
          </a:xfrm>
          <a:prstGeom prst="rect">
            <a:avLst/>
          </a:prstGeom>
        </p:spPr>
      </p:pic>
      <p:sp>
        <p:nvSpPr>
          <p:cNvPr id="12" name="Titre 12">
            <a:extLst>
              <a:ext uri="{FF2B5EF4-FFF2-40B4-BE49-F238E27FC236}">
                <a16:creationId xmlns:a16="http://schemas.microsoft.com/office/drawing/2014/main" id="{1154D84C-3179-9667-DDD9-64D01652A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008" y="4886"/>
            <a:ext cx="11977992" cy="876301"/>
          </a:xfrm>
          <a:solidFill>
            <a:schemeClr val="accent2"/>
          </a:solidFill>
        </p:spPr>
        <p:txBody>
          <a:bodyPr/>
          <a:lstStyle/>
          <a:p>
            <a:r>
              <a:rPr lang="fr-FR" sz="3200" b="0" dirty="0"/>
              <a:t>CAS PRATIQUE #1 </a:t>
            </a:r>
            <a:r>
              <a:rPr lang="fr-FR" dirty="0"/>
              <a:t>– TV MONOMORPHE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99E9254A-9BEF-E18D-B1F2-54E0353E1140}"/>
              </a:ext>
            </a:extLst>
          </p:cNvPr>
          <p:cNvGrpSpPr/>
          <p:nvPr/>
        </p:nvGrpSpPr>
        <p:grpSpPr>
          <a:xfrm>
            <a:off x="1131882" y="1272398"/>
            <a:ext cx="9323173" cy="5187562"/>
            <a:chOff x="1434412" y="881187"/>
            <a:chExt cx="9323173" cy="5187562"/>
          </a:xfrm>
        </p:grpSpPr>
        <p:pic>
          <p:nvPicPr>
            <p:cNvPr id="6" name="Image 5" descr="Une image contenant diagramme, Tracé, ligne, nombre&#10;&#10;Le contenu généré par l’IA peut être incorrect.">
              <a:extLst>
                <a:ext uri="{FF2B5EF4-FFF2-40B4-BE49-F238E27FC236}">
                  <a16:creationId xmlns:a16="http://schemas.microsoft.com/office/drawing/2014/main" id="{5EA9B595-FA49-1DCA-6F5E-4E2B7D5EB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4412" y="881187"/>
              <a:ext cx="9323173" cy="5187562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5187B8D-DD66-7ADF-B716-52E5B17C1DAC}"/>
                </a:ext>
              </a:extLst>
            </p:cNvPr>
            <p:cNvSpPr/>
            <p:nvPr/>
          </p:nvSpPr>
          <p:spPr>
            <a:xfrm>
              <a:off x="3219450" y="1695450"/>
              <a:ext cx="666750" cy="438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CC6F19DF-D2F9-09A9-4A8A-5D92EC4DD16D}"/>
              </a:ext>
            </a:extLst>
          </p:cNvPr>
          <p:cNvSpPr txBox="1"/>
          <p:nvPr/>
        </p:nvSpPr>
        <p:spPr>
          <a:xfrm>
            <a:off x="9032844" y="3266015"/>
            <a:ext cx="2844422" cy="12003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6"/>
              </a:buClr>
              <a:buFont typeface="Police système Courant"/>
              <a:buChar char="✓"/>
            </a:pPr>
            <a:r>
              <a:rPr lang="fr-FR" dirty="0">
                <a:solidFill>
                  <a:schemeClr val="tx1"/>
                </a:solidFill>
                <a:latin typeface="Aptos Light" panose="020B0004020202020204" pitchFamily="34" charset="0"/>
              </a:rPr>
              <a:t>TV monomorphe </a:t>
            </a:r>
          </a:p>
          <a:p>
            <a:pPr marL="285750" indent="-285750">
              <a:buClr>
                <a:schemeClr val="accent6"/>
              </a:buClr>
              <a:buFont typeface="Police système Courant"/>
              <a:buChar char="✓"/>
            </a:pPr>
            <a:r>
              <a:rPr lang="fr-FR" dirty="0">
                <a:solidFill>
                  <a:schemeClr val="tx1"/>
                </a:solidFill>
                <a:latin typeface="Aptos Light" panose="020B0004020202020204" pitchFamily="34" charset="0"/>
              </a:rPr>
              <a:t>Substrat </a:t>
            </a:r>
          </a:p>
          <a:p>
            <a:pPr marL="285750" indent="-285750">
              <a:buClr>
                <a:schemeClr val="accent6"/>
              </a:buClr>
              <a:buFont typeface="Police système Courant"/>
              <a:buChar char="✓"/>
            </a:pPr>
            <a:r>
              <a:rPr lang="fr-FR" dirty="0">
                <a:solidFill>
                  <a:schemeClr val="tx1"/>
                </a:solidFill>
                <a:latin typeface="Aptos Light" panose="020B0004020202020204" pitchFamily="34" charset="0"/>
              </a:rPr>
              <a:t>Bien tolérée</a:t>
            </a:r>
          </a:p>
          <a:p>
            <a:pPr marL="285750" indent="-285750">
              <a:buClr>
                <a:schemeClr val="accent6"/>
              </a:buClr>
              <a:buFont typeface="Police système Courant"/>
              <a:buChar char="✓"/>
            </a:pPr>
            <a:r>
              <a:rPr lang="fr-FR" dirty="0">
                <a:solidFill>
                  <a:schemeClr val="tx1"/>
                </a:solidFill>
                <a:latin typeface="Aptos Light" panose="020B0004020202020204" pitchFamily="34" charset="0"/>
              </a:rPr>
              <a:t>Pas de comorbidité</a:t>
            </a:r>
          </a:p>
        </p:txBody>
      </p:sp>
    </p:spTree>
    <p:extLst>
      <p:ext uri="{BB962C8B-B14F-4D97-AF65-F5344CB8AC3E}">
        <p14:creationId xmlns:p14="http://schemas.microsoft.com/office/powerpoint/2010/main" val="230606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2">
            <a:extLst>
              <a:ext uri="{FF2B5EF4-FFF2-40B4-BE49-F238E27FC236}">
                <a16:creationId xmlns:a16="http://schemas.microsoft.com/office/drawing/2014/main" id="{EC7C9831-B2F4-2893-D68A-21D18FA7198E}"/>
              </a:ext>
            </a:extLst>
          </p:cNvPr>
          <p:cNvSpPr txBox="1">
            <a:spLocks/>
          </p:cNvSpPr>
          <p:nvPr/>
        </p:nvSpPr>
        <p:spPr>
          <a:xfrm>
            <a:off x="276003" y="1022255"/>
            <a:ext cx="6315797" cy="41618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ANTICIPER LA TOLERANCE DU GESTE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re 12">
                <a:extLst>
                  <a:ext uri="{FF2B5EF4-FFF2-40B4-BE49-F238E27FC236}">
                    <a16:creationId xmlns:a16="http://schemas.microsoft.com/office/drawing/2014/main" id="{74768C34-A3ED-D523-CAA3-3DBE6B7D6A6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14008" y="4886"/>
                <a:ext cx="11977992" cy="876301"/>
              </a:xfrm>
              <a:solidFill>
                <a:srgbClr val="324963"/>
              </a:solidFill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800" b="0" dirty="0"/>
                          <m:t>CAS</m:t>
                        </m:r>
                        <m:r>
                          <m:rPr>
                            <m:nor/>
                          </m:rPr>
                          <a:rPr lang="fr-FR" sz="2800" b="0" dirty="0"/>
                          <m:t> #1</m:t>
                        </m:r>
                      </m:e>
                    </m:d>
                  </m:oMath>
                </a14:m>
                <a:r>
                  <a:rPr lang="fr-FR" sz="2800" b="0" dirty="0"/>
                  <a:t> CP ISCHÉMIQUE –</a:t>
                </a:r>
                <a:r>
                  <a:rPr lang="fr-FR" b="0" dirty="0"/>
                  <a:t> </a:t>
                </a:r>
                <a:r>
                  <a:rPr lang="fr-FR" dirty="0"/>
                  <a:t>EN AMONT DE L’ABLATION</a:t>
                </a:r>
              </a:p>
            </p:txBody>
          </p:sp>
        </mc:Choice>
        <mc:Fallback xmlns="">
          <p:sp>
            <p:nvSpPr>
              <p:cNvPr id="10" name="Titre 12">
                <a:extLst>
                  <a:ext uri="{FF2B5EF4-FFF2-40B4-BE49-F238E27FC236}">
                    <a16:creationId xmlns:a16="http://schemas.microsoft.com/office/drawing/2014/main" id="{74768C34-A3ED-D523-CAA3-3DBE6B7D6A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14008" y="4886"/>
                <a:ext cx="11977992" cy="876301"/>
              </a:xfrm>
              <a:blipFill>
                <a:blip r:embed="rId5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1F6F5BC9-342D-40D8-E16B-40AD5D9CE8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1606" y="1971398"/>
            <a:ext cx="4101354" cy="243928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1C0E672-7BF9-C672-98A0-30FDC1AACDE4}"/>
              </a:ext>
            </a:extLst>
          </p:cNvPr>
          <p:cNvSpPr txBox="1"/>
          <p:nvPr/>
        </p:nvSpPr>
        <p:spPr>
          <a:xfrm>
            <a:off x="2550500" y="5743148"/>
            <a:ext cx="45780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500" dirty="0">
                <a:solidFill>
                  <a:schemeClr val="accent2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CIRCULATION. 2014 FEB 18;129(7):728-36.</a:t>
            </a:r>
          </a:p>
          <a:p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495E6EC-EBEE-85ED-ACCA-141822DEC1C5}"/>
              </a:ext>
            </a:extLst>
          </p:cNvPr>
          <p:cNvSpPr txBox="1"/>
          <p:nvPr/>
        </p:nvSpPr>
        <p:spPr>
          <a:xfrm>
            <a:off x="8817083" y="4717126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Surrisque si &gt;17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B2B2AB0-DE1D-6B3B-A0E8-E10ECA0EB8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376" y="1766586"/>
            <a:ext cx="6778212" cy="392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90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C782C-B40A-A1A6-102A-27897ED2F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2">
            <a:extLst>
              <a:ext uri="{FF2B5EF4-FFF2-40B4-BE49-F238E27FC236}">
                <a16:creationId xmlns:a16="http://schemas.microsoft.com/office/drawing/2014/main" id="{3734F292-B33A-80AE-D244-C70F8DA01D74}"/>
              </a:ext>
            </a:extLst>
          </p:cNvPr>
          <p:cNvSpPr txBox="1">
            <a:spLocks/>
          </p:cNvSpPr>
          <p:nvPr/>
        </p:nvSpPr>
        <p:spPr>
          <a:xfrm>
            <a:off x="276003" y="1022255"/>
            <a:ext cx="6315797" cy="41618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IMAGERIE PRE-PROCEDURALE : THROMBUS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2463F43-027B-353D-A1B3-3B1A6161A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171" y="1022255"/>
            <a:ext cx="4938826" cy="524369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5E0B1B8-7705-A5F3-E7B2-7D8ECC4A3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315" y="2051050"/>
            <a:ext cx="6458584" cy="343731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080DE85-F02A-476C-CB04-52251DD79C94}"/>
              </a:ext>
            </a:extLst>
          </p:cNvPr>
          <p:cNvSpPr txBox="1"/>
          <p:nvPr/>
        </p:nvSpPr>
        <p:spPr>
          <a:xfrm>
            <a:off x="3571173" y="1417929"/>
            <a:ext cx="29538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500" dirty="0">
                <a:solidFill>
                  <a:schemeClr val="accent2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BONNIN ET AL. EUROPACE (2022)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re 12">
                <a:extLst>
                  <a:ext uri="{FF2B5EF4-FFF2-40B4-BE49-F238E27FC236}">
                    <a16:creationId xmlns:a16="http://schemas.microsoft.com/office/drawing/2014/main" id="{C60993FE-19C4-23F0-AAF6-2790F636D4D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14008" y="4886"/>
                <a:ext cx="11977992" cy="876301"/>
              </a:xfrm>
              <a:solidFill>
                <a:srgbClr val="324963"/>
              </a:solidFill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800" b="0" dirty="0"/>
                          <m:t>CAS</m:t>
                        </m:r>
                        <m:r>
                          <m:rPr>
                            <m:nor/>
                          </m:rPr>
                          <a:rPr lang="fr-FR" sz="2800" b="0" dirty="0"/>
                          <m:t> #1</m:t>
                        </m:r>
                      </m:e>
                    </m:d>
                  </m:oMath>
                </a14:m>
                <a:r>
                  <a:rPr lang="fr-FR" sz="2800" b="0" dirty="0"/>
                  <a:t> CP ISCHÉMIQUE –</a:t>
                </a:r>
                <a:r>
                  <a:rPr lang="fr-FR" b="0" dirty="0"/>
                  <a:t> </a:t>
                </a:r>
                <a:r>
                  <a:rPr lang="fr-FR" dirty="0"/>
                  <a:t>EN AMONT DE L’ABLATION</a:t>
                </a:r>
              </a:p>
            </p:txBody>
          </p:sp>
        </mc:Choice>
        <mc:Fallback xmlns="">
          <p:sp>
            <p:nvSpPr>
              <p:cNvPr id="10" name="Titre 12">
                <a:extLst>
                  <a:ext uri="{FF2B5EF4-FFF2-40B4-BE49-F238E27FC236}">
                    <a16:creationId xmlns:a16="http://schemas.microsoft.com/office/drawing/2014/main" id="{74768C34-A3ED-D523-CAA3-3DBE6B7D6A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14008" y="4886"/>
                <a:ext cx="11977992" cy="876301"/>
              </a:xfrm>
              <a:blipFill>
                <a:blip r:embed="rId5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7190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88061-266C-6F4D-1CA2-D3E906998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2">
            <a:extLst>
              <a:ext uri="{FF2B5EF4-FFF2-40B4-BE49-F238E27FC236}">
                <a16:creationId xmlns:a16="http://schemas.microsoft.com/office/drawing/2014/main" id="{7D41F917-C6C9-4BE4-1C28-259CA6D6993E}"/>
              </a:ext>
            </a:extLst>
          </p:cNvPr>
          <p:cNvSpPr txBox="1">
            <a:spLocks/>
          </p:cNvSpPr>
          <p:nvPr/>
        </p:nvSpPr>
        <p:spPr>
          <a:xfrm>
            <a:off x="276003" y="1022255"/>
            <a:ext cx="6315797" cy="41618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IMAGERIE PRE-PROCEDURALE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re 12">
                <a:extLst>
                  <a:ext uri="{FF2B5EF4-FFF2-40B4-BE49-F238E27FC236}">
                    <a16:creationId xmlns:a16="http://schemas.microsoft.com/office/drawing/2014/main" id="{D0C8C28E-F068-7984-2D06-A65762A4CE2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14008" y="4886"/>
                <a:ext cx="11977992" cy="876301"/>
              </a:xfrm>
              <a:solidFill>
                <a:srgbClr val="324963"/>
              </a:solidFill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800" b="0" dirty="0"/>
                          <m:t>CAS</m:t>
                        </m:r>
                        <m:r>
                          <m:rPr>
                            <m:nor/>
                          </m:rPr>
                          <a:rPr lang="fr-FR" sz="2800" b="0" dirty="0"/>
                          <m:t> #1</m:t>
                        </m:r>
                      </m:e>
                    </m:d>
                  </m:oMath>
                </a14:m>
                <a:r>
                  <a:rPr lang="fr-FR" sz="2800" b="0" dirty="0"/>
                  <a:t> CP ISCHÉMIQUE –</a:t>
                </a:r>
                <a:r>
                  <a:rPr lang="fr-FR" b="0" dirty="0"/>
                  <a:t> </a:t>
                </a:r>
                <a:r>
                  <a:rPr lang="fr-FR" dirty="0"/>
                  <a:t>EN AMONT DE L’ABLATION</a:t>
                </a:r>
              </a:p>
            </p:txBody>
          </p:sp>
        </mc:Choice>
        <mc:Fallback xmlns="">
          <p:sp>
            <p:nvSpPr>
              <p:cNvPr id="10" name="Titre 12">
                <a:extLst>
                  <a:ext uri="{FF2B5EF4-FFF2-40B4-BE49-F238E27FC236}">
                    <a16:creationId xmlns:a16="http://schemas.microsoft.com/office/drawing/2014/main" id="{74768C34-A3ED-D523-CAA3-3DBE6B7D6A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14008" y="4886"/>
                <a:ext cx="11977992" cy="876301"/>
              </a:xfrm>
              <a:blipFill>
                <a:blip r:embed="rId5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D1345D90-0E8C-FC07-5B80-896F629D26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30" r="32474" b="9424"/>
          <a:stretch>
            <a:fillRect/>
          </a:stretch>
        </p:blipFill>
        <p:spPr bwMode="auto">
          <a:xfrm>
            <a:off x="276003" y="1585270"/>
            <a:ext cx="6315797" cy="425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3">
            <a:extLst>
              <a:ext uri="{FF2B5EF4-FFF2-40B4-BE49-F238E27FC236}">
                <a16:creationId xmlns:a16="http://schemas.microsoft.com/office/drawing/2014/main" id="{A482D149-B8CF-ADAA-0D64-E1F6191699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6" t="5677" r="3198"/>
          <a:stretch/>
        </p:blipFill>
        <p:spPr bwMode="auto">
          <a:xfrm>
            <a:off x="7037453" y="1563482"/>
            <a:ext cx="4878544" cy="425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610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Power Point Art vectoriel, icônes et graphiques à télécharger gratuitement">
            <a:extLst>
              <a:ext uri="{FF2B5EF4-FFF2-40B4-BE49-F238E27FC236}">
                <a16:creationId xmlns:a16="http://schemas.microsoft.com/office/drawing/2014/main" id="{A71F3EF8-AC0B-33AB-941E-88FDD9E09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r="2" b="2"/>
          <a:stretch>
            <a:fillRect/>
          </a:stretch>
        </p:blipFill>
        <p:spPr bwMode="auto">
          <a:xfrm flipH="1">
            <a:off x="20" y="10"/>
            <a:ext cx="7715230" cy="641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2FE0E356-F15F-2C33-7B09-01E4AE8BD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7079" y="2543968"/>
            <a:ext cx="8510392" cy="1325563"/>
          </a:xfrm>
        </p:spPr>
        <p:txBody>
          <a:bodyPr anchor="ctr">
            <a:normAutofit/>
          </a:bodyPr>
          <a:lstStyle/>
          <a:p>
            <a:r>
              <a:rPr lang="fr-FR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409321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DADDD-D458-149F-C9CE-BD3EA3A1F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422D21F3-1AEF-10A8-4386-DDF64A0E664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solidFill>
                <a:srgbClr val="324963"/>
              </a:solidFill>
            </p:spPr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sz="32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3200" b="0" dirty="0"/>
                          <m:t>CAS</m:t>
                        </m:r>
                        <m:r>
                          <m:rPr>
                            <m:nor/>
                          </m:rPr>
                          <a:rPr lang="fr-FR" sz="3200" b="0" dirty="0"/>
                          <m:t> #1</m:t>
                        </m:r>
                      </m:e>
                    </m:d>
                  </m:oMath>
                </a14:m>
                <a:r>
                  <a:rPr lang="fr-FR" sz="3200" b="0" dirty="0"/>
                  <a:t> CP ISCHÉMIQUE – </a:t>
                </a:r>
                <a:r>
                  <a:rPr lang="fr-FR" dirty="0"/>
                  <a:t>PRINCIPE DE L’ABLATION : VOIE D’ABORD </a:t>
                </a:r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422D21F3-1AEF-10A8-4386-DDF64A0E66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r="-741" b="-285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 descr="Une image contenant texte, noir et blanc, cratère, monochrome&#10;&#10;Le contenu généré par l’IA peut être incorrect.">
            <a:extLst>
              <a:ext uri="{FF2B5EF4-FFF2-40B4-BE49-F238E27FC236}">
                <a16:creationId xmlns:a16="http://schemas.microsoft.com/office/drawing/2014/main" id="{EF0ADE65-858F-7D5C-B8AB-D0A09D3AB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8433" y="1491095"/>
            <a:ext cx="5149142" cy="4318635"/>
          </a:xfrm>
          <a:prstGeom prst="rect">
            <a:avLst/>
          </a:prstGeom>
        </p:spPr>
      </p:pic>
      <p:pic>
        <p:nvPicPr>
          <p:cNvPr id="11" name="Image 10" descr="Une image contenant capture d’écran, film radiographique&#10;&#10;Le contenu généré par l’IA peut être incorrect.">
            <a:extLst>
              <a:ext uri="{FF2B5EF4-FFF2-40B4-BE49-F238E27FC236}">
                <a16:creationId xmlns:a16="http://schemas.microsoft.com/office/drawing/2014/main" id="{5556E2BC-1423-B1BC-652A-2CF04EAF3F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470"/>
          <a:stretch>
            <a:fillRect/>
          </a:stretch>
        </p:blipFill>
        <p:spPr>
          <a:xfrm>
            <a:off x="1173146" y="1191394"/>
            <a:ext cx="9445512" cy="4913313"/>
          </a:xfrm>
          <a:prstGeom prst="rect">
            <a:avLst/>
          </a:prstGeom>
        </p:spPr>
      </p:pic>
      <p:pic>
        <p:nvPicPr>
          <p:cNvPr id="12" name="Image 11" descr="Une image contenant noir et blanc, monochrome, Photographie monochrome, noir&#10;&#10;Le contenu généré par l’IA peut être incorrect.">
            <a:extLst>
              <a:ext uri="{FF2B5EF4-FFF2-40B4-BE49-F238E27FC236}">
                <a16:creationId xmlns:a16="http://schemas.microsoft.com/office/drawing/2014/main" id="{6EAE4760-EC2A-1EDC-5F44-BF517A92B4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8764" y="1048270"/>
            <a:ext cx="5158129" cy="519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1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B13AF-C73D-729E-2F8F-9D937E93C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8C15BA1F-B9EC-4D75-6D81-E528E99EEDF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fr-FR" sz="3100" b="0" dirty="0"/>
              <a:t>CAS PRATIQUE #1 – </a:t>
            </a:r>
            <a:r>
              <a:rPr lang="fr-FR" dirty="0"/>
              <a:t>PRINCIPE DE L’ABLATION : CARTOGRAPHIE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ED2CD5B8-5641-3601-B327-FBA1A0F0B9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6" t="13690" r="20000" b="15864"/>
          <a:stretch/>
        </p:blipFill>
        <p:spPr>
          <a:xfrm>
            <a:off x="3868371" y="1043966"/>
            <a:ext cx="3458766" cy="514795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3" name="Picture 8" descr="A computer screen shot of a brain&#10;&#10;Description automatically generated with low confidence">
            <a:extLst>
              <a:ext uri="{FF2B5EF4-FFF2-40B4-BE49-F238E27FC236}">
                <a16:creationId xmlns:a16="http://schemas.microsoft.com/office/drawing/2014/main" id="{91258F9B-4F05-39FF-872C-0489083069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" t="8070" r="53879" b="10345"/>
          <a:stretch/>
        </p:blipFill>
        <p:spPr>
          <a:xfrm>
            <a:off x="7472923" y="1043966"/>
            <a:ext cx="4438707" cy="5147954"/>
          </a:xfrm>
          <a:prstGeom prst="rect">
            <a:avLst/>
          </a:prstGeom>
        </p:spPr>
      </p:pic>
      <p:pic>
        <p:nvPicPr>
          <p:cNvPr id="4" name="TV_propag">
            <a:hlinkClick r:id="" action="ppaction://media"/>
            <a:extLst>
              <a:ext uri="{FF2B5EF4-FFF2-40B4-BE49-F238E27FC236}">
                <a16:creationId xmlns:a16="http://schemas.microsoft.com/office/drawing/2014/main" id="{458D2CDE-CAB8-7439-C347-7CC334C2AC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-15823" r="15823"/>
          <a:stretch/>
        </p:blipFill>
        <p:spPr>
          <a:xfrm>
            <a:off x="-1235309" y="1043966"/>
            <a:ext cx="8562446" cy="514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8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73605-6FB7-C535-8BE6-D47E65A65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8843B74-4146-C9D6-83A4-AC983ADE01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3" t="7295" r="20648" b="16543"/>
          <a:stretch/>
        </p:blipFill>
        <p:spPr>
          <a:xfrm>
            <a:off x="3393320" y="300624"/>
            <a:ext cx="5079682" cy="592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4194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2">
            <a:extLst>
              <a:ext uri="{FF2B5EF4-FFF2-40B4-BE49-F238E27FC236}">
                <a16:creationId xmlns:a16="http://schemas.microsoft.com/office/drawing/2014/main" id="{EC7C9831-B2F4-2893-D68A-21D18FA7198E}"/>
              </a:ext>
            </a:extLst>
          </p:cNvPr>
          <p:cNvSpPr txBox="1">
            <a:spLocks/>
          </p:cNvSpPr>
          <p:nvPr/>
        </p:nvSpPr>
        <p:spPr>
          <a:xfrm>
            <a:off x="93252" y="1086928"/>
            <a:ext cx="8246601" cy="548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B1A0FC3-EEC3-B165-5E1F-A1DE20B67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114" y="890582"/>
            <a:ext cx="5693792" cy="2769744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BB1EDC14-1639-A108-7EF9-9CD63EBB0CCD}"/>
              </a:ext>
            </a:extLst>
          </p:cNvPr>
          <p:cNvGrpSpPr/>
          <p:nvPr/>
        </p:nvGrpSpPr>
        <p:grpSpPr>
          <a:xfrm>
            <a:off x="7230609" y="1240923"/>
            <a:ext cx="4414110" cy="4745131"/>
            <a:chOff x="5652390" y="1906505"/>
            <a:chExt cx="4414110" cy="4745131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AD1B6D2A-C22E-90F2-BAFE-E68CD3AF0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2390" y="1906505"/>
              <a:ext cx="4414110" cy="2615331"/>
            </a:xfrm>
            <a:prstGeom prst="rect">
              <a:avLst/>
            </a:prstGeom>
            <a:ln>
              <a:solidFill>
                <a:srgbClr val="324963"/>
              </a:solidFill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EE89303-99A1-8348-8D05-C82420CFB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52390" y="4711368"/>
              <a:ext cx="4414110" cy="1940268"/>
            </a:xfrm>
            <a:prstGeom prst="rect">
              <a:avLst/>
            </a:prstGeom>
            <a:ln>
              <a:solidFill>
                <a:srgbClr val="324963"/>
              </a:solidFill>
            </a:ln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6EF9BA4E-909F-0ED5-1706-77F938500806}"/>
              </a:ext>
            </a:extLst>
          </p:cNvPr>
          <p:cNvSpPr txBox="1"/>
          <p:nvPr/>
        </p:nvSpPr>
        <p:spPr>
          <a:xfrm>
            <a:off x="8587487" y="0"/>
            <a:ext cx="3604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b="1" dirty="0"/>
              <a:t>Sacher et al. JCE (2015)</a:t>
            </a:r>
          </a:p>
          <a:p>
            <a:pPr algn="r"/>
            <a:r>
              <a:rPr lang="fr-FR" b="1" dirty="0" err="1"/>
              <a:t>Dukkipati</a:t>
            </a:r>
            <a:r>
              <a:rPr lang="fr-FR" b="1" dirty="0"/>
              <a:t> et al. JACC EP (2017)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A547566-D4A0-03CE-D6D3-6676CA2565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948114" y="3429000"/>
            <a:ext cx="4105454" cy="2944602"/>
          </a:xfrm>
          <a:prstGeom prst="rect">
            <a:avLst/>
          </a:prstGeom>
          <a:ln>
            <a:solidFill>
              <a:srgbClr val="324963"/>
            </a:solidFill>
          </a:ln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664C1963-3CDF-69BF-4CA8-03687F52B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CIBLES AU-DELÀ DU MAPPING EN TACHYCARDIE</a:t>
            </a:r>
          </a:p>
        </p:txBody>
      </p:sp>
    </p:spTree>
    <p:extLst>
      <p:ext uri="{BB962C8B-B14F-4D97-AF65-F5344CB8AC3E}">
        <p14:creationId xmlns:p14="http://schemas.microsoft.com/office/powerpoint/2010/main" val="2207104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Nuage 15">
            <a:extLst>
              <a:ext uri="{FF2B5EF4-FFF2-40B4-BE49-F238E27FC236}">
                <a16:creationId xmlns:a16="http://schemas.microsoft.com/office/drawing/2014/main" id="{D77CD63F-B91E-4049-BFD8-F2D4DFC44A59}"/>
              </a:ext>
            </a:extLst>
          </p:cNvPr>
          <p:cNvSpPr/>
          <p:nvPr/>
        </p:nvSpPr>
        <p:spPr>
          <a:xfrm rot="1350582">
            <a:off x="7306101" y="3347848"/>
            <a:ext cx="3963960" cy="81145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Nuage 16">
            <a:extLst>
              <a:ext uri="{FF2B5EF4-FFF2-40B4-BE49-F238E27FC236}">
                <a16:creationId xmlns:a16="http://schemas.microsoft.com/office/drawing/2014/main" id="{718593FF-0FC2-5B4A-AC1F-C737EDEBA44E}"/>
              </a:ext>
            </a:extLst>
          </p:cNvPr>
          <p:cNvSpPr/>
          <p:nvPr/>
        </p:nvSpPr>
        <p:spPr>
          <a:xfrm rot="1350582">
            <a:off x="6571311" y="4750456"/>
            <a:ext cx="3963960" cy="81145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Nuage 17">
            <a:extLst>
              <a:ext uri="{FF2B5EF4-FFF2-40B4-BE49-F238E27FC236}">
                <a16:creationId xmlns:a16="http://schemas.microsoft.com/office/drawing/2014/main" id="{63609881-8628-D84C-9321-B735A7EEC4B4}"/>
              </a:ext>
            </a:extLst>
          </p:cNvPr>
          <p:cNvSpPr/>
          <p:nvPr/>
        </p:nvSpPr>
        <p:spPr>
          <a:xfrm rot="1350582">
            <a:off x="6378086" y="3469566"/>
            <a:ext cx="1039603" cy="81145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Nuage 18">
            <a:extLst>
              <a:ext uri="{FF2B5EF4-FFF2-40B4-BE49-F238E27FC236}">
                <a16:creationId xmlns:a16="http://schemas.microsoft.com/office/drawing/2014/main" id="{BF49BA97-8BE8-4249-9641-37F480A65CBE}"/>
              </a:ext>
            </a:extLst>
          </p:cNvPr>
          <p:cNvSpPr/>
          <p:nvPr/>
        </p:nvSpPr>
        <p:spPr>
          <a:xfrm rot="1350582">
            <a:off x="10491353" y="4977027"/>
            <a:ext cx="1039603" cy="81145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Forme libre 31">
            <a:extLst>
              <a:ext uri="{FF2B5EF4-FFF2-40B4-BE49-F238E27FC236}">
                <a16:creationId xmlns:a16="http://schemas.microsoft.com/office/drawing/2014/main" id="{4715FEED-9735-654F-BFB6-87B065C5039E}"/>
              </a:ext>
            </a:extLst>
          </p:cNvPr>
          <p:cNvSpPr/>
          <p:nvPr/>
        </p:nvSpPr>
        <p:spPr>
          <a:xfrm>
            <a:off x="7077430" y="2914096"/>
            <a:ext cx="3988600" cy="2174742"/>
          </a:xfrm>
          <a:custGeom>
            <a:avLst/>
            <a:gdLst>
              <a:gd name="connsiteX0" fmla="*/ 148120 w 3988600"/>
              <a:gd name="connsiteY0" fmla="*/ 0 h 2174742"/>
              <a:gd name="connsiteX1" fmla="*/ 26200 w 3988600"/>
              <a:gd name="connsiteY1" fmla="*/ 528320 h 2174742"/>
              <a:gd name="connsiteX2" fmla="*/ 595160 w 3988600"/>
              <a:gd name="connsiteY2" fmla="*/ 629920 h 2174742"/>
              <a:gd name="connsiteX3" fmla="*/ 635800 w 3988600"/>
              <a:gd name="connsiteY3" fmla="*/ 1259840 h 2174742"/>
              <a:gd name="connsiteX4" fmla="*/ 1082840 w 3988600"/>
              <a:gd name="connsiteY4" fmla="*/ 934720 h 2174742"/>
              <a:gd name="connsiteX5" fmla="*/ 1204760 w 3988600"/>
              <a:gd name="connsiteY5" fmla="*/ 1564640 h 2174742"/>
              <a:gd name="connsiteX6" fmla="*/ 1712760 w 3988600"/>
              <a:gd name="connsiteY6" fmla="*/ 1198880 h 2174742"/>
              <a:gd name="connsiteX7" fmla="*/ 1733080 w 3988600"/>
              <a:gd name="connsiteY7" fmla="*/ 1869440 h 2174742"/>
              <a:gd name="connsiteX8" fmla="*/ 2302040 w 3988600"/>
              <a:gd name="connsiteY8" fmla="*/ 1381760 h 2174742"/>
              <a:gd name="connsiteX9" fmla="*/ 2322360 w 3988600"/>
              <a:gd name="connsiteY9" fmla="*/ 1991360 h 2174742"/>
              <a:gd name="connsiteX10" fmla="*/ 2749080 w 3988600"/>
              <a:gd name="connsiteY10" fmla="*/ 1625600 h 2174742"/>
              <a:gd name="connsiteX11" fmla="*/ 2911640 w 3988600"/>
              <a:gd name="connsiteY11" fmla="*/ 2174240 h 2174742"/>
              <a:gd name="connsiteX12" fmla="*/ 3338360 w 3988600"/>
              <a:gd name="connsiteY12" fmla="*/ 1727200 h 2174742"/>
              <a:gd name="connsiteX13" fmla="*/ 3988600 w 3988600"/>
              <a:gd name="connsiteY13" fmla="*/ 1889760 h 2174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88600" h="2174742">
                <a:moveTo>
                  <a:pt x="148120" y="0"/>
                </a:moveTo>
                <a:cubicBezTo>
                  <a:pt x="49906" y="211666"/>
                  <a:pt x="-48307" y="423333"/>
                  <a:pt x="26200" y="528320"/>
                </a:cubicBezTo>
                <a:cubicBezTo>
                  <a:pt x="100707" y="633307"/>
                  <a:pt x="493560" y="508000"/>
                  <a:pt x="595160" y="629920"/>
                </a:cubicBezTo>
                <a:cubicBezTo>
                  <a:pt x="696760" y="751840"/>
                  <a:pt x="554520" y="1209040"/>
                  <a:pt x="635800" y="1259840"/>
                </a:cubicBezTo>
                <a:cubicBezTo>
                  <a:pt x="717080" y="1310640"/>
                  <a:pt x="988013" y="883920"/>
                  <a:pt x="1082840" y="934720"/>
                </a:cubicBezTo>
                <a:cubicBezTo>
                  <a:pt x="1177667" y="985520"/>
                  <a:pt x="1099773" y="1520613"/>
                  <a:pt x="1204760" y="1564640"/>
                </a:cubicBezTo>
                <a:cubicBezTo>
                  <a:pt x="1309747" y="1608667"/>
                  <a:pt x="1624707" y="1148080"/>
                  <a:pt x="1712760" y="1198880"/>
                </a:cubicBezTo>
                <a:cubicBezTo>
                  <a:pt x="1800813" y="1249680"/>
                  <a:pt x="1634867" y="1838960"/>
                  <a:pt x="1733080" y="1869440"/>
                </a:cubicBezTo>
                <a:cubicBezTo>
                  <a:pt x="1831293" y="1899920"/>
                  <a:pt x="2203827" y="1361440"/>
                  <a:pt x="2302040" y="1381760"/>
                </a:cubicBezTo>
                <a:cubicBezTo>
                  <a:pt x="2400253" y="1402080"/>
                  <a:pt x="2247853" y="1950720"/>
                  <a:pt x="2322360" y="1991360"/>
                </a:cubicBezTo>
                <a:cubicBezTo>
                  <a:pt x="2396867" y="2032000"/>
                  <a:pt x="2650867" y="1595120"/>
                  <a:pt x="2749080" y="1625600"/>
                </a:cubicBezTo>
                <a:cubicBezTo>
                  <a:pt x="2847293" y="1656080"/>
                  <a:pt x="2813427" y="2157307"/>
                  <a:pt x="2911640" y="2174240"/>
                </a:cubicBezTo>
                <a:cubicBezTo>
                  <a:pt x="3009853" y="2191173"/>
                  <a:pt x="3158867" y="1774613"/>
                  <a:pt x="3338360" y="1727200"/>
                </a:cubicBezTo>
                <a:cubicBezTo>
                  <a:pt x="3517853" y="1679787"/>
                  <a:pt x="3753226" y="1784773"/>
                  <a:pt x="3988600" y="1889760"/>
                </a:cubicBezTo>
              </a:path>
            </a:pathLst>
          </a:custGeom>
          <a:noFill/>
          <a:ln w="76200">
            <a:solidFill>
              <a:srgbClr val="92D05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C110D59-3463-F441-A30D-C14EEFB90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78" y="2608724"/>
            <a:ext cx="4556836" cy="3218583"/>
          </a:xfrm>
          <a:prstGeom prst="rect">
            <a:avLst/>
          </a:prstGeom>
        </p:spPr>
      </p:pic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9E520A6D-72CB-994F-8566-952140F35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108" y="1022049"/>
            <a:ext cx="6702103" cy="1509417"/>
          </a:xfrm>
          <a:prstGeom prst="rect">
            <a:avLst/>
          </a:prstGeom>
        </p:spPr>
      </p:pic>
      <p:sp>
        <p:nvSpPr>
          <p:cNvPr id="20" name="Flèche courbée vers le bas 19">
            <a:extLst>
              <a:ext uri="{FF2B5EF4-FFF2-40B4-BE49-F238E27FC236}">
                <a16:creationId xmlns:a16="http://schemas.microsoft.com/office/drawing/2014/main" id="{1E381444-D0C2-6E46-897F-40611C3F9489}"/>
              </a:ext>
            </a:extLst>
          </p:cNvPr>
          <p:cNvSpPr/>
          <p:nvPr/>
        </p:nvSpPr>
        <p:spPr>
          <a:xfrm rot="1549915" flipH="1">
            <a:off x="6963578" y="1504407"/>
            <a:ext cx="5595174" cy="2290691"/>
          </a:xfrm>
          <a:prstGeom prst="curvedDownArrow">
            <a:avLst>
              <a:gd name="adj1" fmla="val 25757"/>
              <a:gd name="adj2" fmla="val 52343"/>
              <a:gd name="adj3" fmla="val 25965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8F2C65E4-3F67-494C-9369-0550547BAFFC}"/>
              </a:ext>
            </a:extLst>
          </p:cNvPr>
          <p:cNvSpPr/>
          <p:nvPr/>
        </p:nvSpPr>
        <p:spPr>
          <a:xfrm>
            <a:off x="2914807" y="3301475"/>
            <a:ext cx="914400" cy="7211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23B60CAD-957E-B74A-A529-2F52175968AA}"/>
              </a:ext>
            </a:extLst>
          </p:cNvPr>
          <p:cNvCxnSpPr>
            <a:stCxn id="2" idx="5"/>
          </p:cNvCxnSpPr>
          <p:nvPr/>
        </p:nvCxnSpPr>
        <p:spPr>
          <a:xfrm>
            <a:off x="3695296" y="3916981"/>
            <a:ext cx="4925367" cy="5321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re 2">
            <a:extLst>
              <a:ext uri="{FF2B5EF4-FFF2-40B4-BE49-F238E27FC236}">
                <a16:creationId xmlns:a16="http://schemas.microsoft.com/office/drawing/2014/main" id="{8B737C09-D094-9C22-5AEE-220549F6E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CIBLES AU-DELÀ DU MAPPING EN TACHYCARDIE : LAVA</a:t>
            </a:r>
          </a:p>
        </p:txBody>
      </p:sp>
    </p:spTree>
    <p:extLst>
      <p:ext uri="{BB962C8B-B14F-4D97-AF65-F5344CB8AC3E}">
        <p14:creationId xmlns:p14="http://schemas.microsoft.com/office/powerpoint/2010/main" val="112990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5F3C2-F632-37C6-8757-11C91C23C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2C005F6-0003-11E3-D424-F720C07411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0" t="7852" r="20521" b="11466"/>
          <a:stretch/>
        </p:blipFill>
        <p:spPr>
          <a:xfrm>
            <a:off x="8235009" y="1216893"/>
            <a:ext cx="3631244" cy="4580372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257F9D7-BE79-1B52-5C68-7DF46B4946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2" r="60288" b="11466"/>
          <a:stretch/>
        </p:blipFill>
        <p:spPr>
          <a:xfrm>
            <a:off x="473283" y="1549276"/>
            <a:ext cx="3426273" cy="3915607"/>
          </a:xfrm>
          <a:prstGeom prst="rect">
            <a:avLst/>
          </a:prstGeom>
        </p:spPr>
      </p:pic>
      <p:pic>
        <p:nvPicPr>
          <p:cNvPr id="7" name="Picture 9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CE46D46-06FA-8BCD-62A2-89D8F64AE0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" t="7715" r="60288" b="12621"/>
          <a:stretch/>
        </p:blipFill>
        <p:spPr>
          <a:xfrm>
            <a:off x="4354146" y="1550924"/>
            <a:ext cx="3426274" cy="3912311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1AF40FF9-3503-E92D-EF44-D4DC7F21069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fr-FR" sz="2700" b="0" dirty="0"/>
              <a:t>CAS PRATIQUE #1 – </a:t>
            </a:r>
            <a:r>
              <a:rPr lang="fr-FR" sz="3200" dirty="0"/>
              <a:t>CIBLES AU-DELÀ DU MAPPING EN TACHYCARDIE : LAVA</a:t>
            </a:r>
          </a:p>
        </p:txBody>
      </p:sp>
    </p:spTree>
    <p:extLst>
      <p:ext uri="{BB962C8B-B14F-4D97-AF65-F5344CB8AC3E}">
        <p14:creationId xmlns:p14="http://schemas.microsoft.com/office/powerpoint/2010/main" val="9939871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49EFD299-1A17-D3AA-B453-83AC4482EF8E}"/>
              </a:ext>
            </a:extLst>
          </p:cNvPr>
          <p:cNvSpPr txBox="1"/>
          <p:nvPr/>
        </p:nvSpPr>
        <p:spPr>
          <a:xfrm>
            <a:off x="9131546" y="881187"/>
            <a:ext cx="306045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500" dirty="0">
                <a:solidFill>
                  <a:schemeClr val="accent2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GUANDALINI ET AL. JACC EP (2019)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54C687A-176F-DEBC-AF5C-0A8F23F01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255" y="881187"/>
            <a:ext cx="7656292" cy="5487968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665EDF8B-FBB5-578C-7CD4-E6182161D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AU-DELÀ DU MAPPING EN TACHYCARDIE : PACE-MAPPING</a:t>
            </a:r>
          </a:p>
        </p:txBody>
      </p:sp>
    </p:spTree>
    <p:extLst>
      <p:ext uri="{BB962C8B-B14F-4D97-AF65-F5344CB8AC3E}">
        <p14:creationId xmlns:p14="http://schemas.microsoft.com/office/powerpoint/2010/main" val="3927278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re 6">
                <a:extLst>
                  <a:ext uri="{FF2B5EF4-FFF2-40B4-BE49-F238E27FC236}">
                    <a16:creationId xmlns:a16="http://schemas.microsoft.com/office/drawing/2014/main" id="{C0179B26-D89D-4D4A-0638-E8C0BB2325A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b="0" dirty="0"/>
                          <m:t>CAS</m:t>
                        </m:r>
                        <m:r>
                          <m:rPr>
                            <m:nor/>
                          </m:rPr>
                          <a:rPr lang="fr-FR" b="0" dirty="0"/>
                          <m:t> #1</m:t>
                        </m:r>
                      </m:e>
                    </m:d>
                  </m:oMath>
                </a14:m>
                <a:r>
                  <a:rPr lang="fr-FR" b="0" dirty="0"/>
                  <a:t> CP ISCHÉMIQUE – </a:t>
                </a:r>
                <a:r>
                  <a:rPr lang="fr-FR" dirty="0"/>
                  <a:t>POUR CONCLURE</a:t>
                </a:r>
              </a:p>
            </p:txBody>
          </p:sp>
        </mc:Choice>
        <mc:Fallback xmlns="">
          <p:sp>
            <p:nvSpPr>
              <p:cNvPr id="7" name="Titre 6">
                <a:extLst>
                  <a:ext uri="{FF2B5EF4-FFF2-40B4-BE49-F238E27FC236}">
                    <a16:creationId xmlns:a16="http://schemas.microsoft.com/office/drawing/2014/main" id="{C0179B26-D89D-4D4A-0638-E8C0BB2325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E2B1BEC5-126D-3E85-6353-47C8CF1C80A7}"/>
              </a:ext>
            </a:extLst>
          </p:cNvPr>
          <p:cNvSpPr/>
          <p:nvPr/>
        </p:nvSpPr>
        <p:spPr>
          <a:xfrm>
            <a:off x="1493328" y="1748995"/>
            <a:ext cx="4381378" cy="3360009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FF58A9-FC53-F655-2933-B1F94170453E}"/>
              </a:ext>
            </a:extLst>
          </p:cNvPr>
          <p:cNvSpPr/>
          <p:nvPr/>
        </p:nvSpPr>
        <p:spPr>
          <a:xfrm>
            <a:off x="1493327" y="1748995"/>
            <a:ext cx="4381379" cy="876301"/>
          </a:xfrm>
          <a:prstGeom prst="rect">
            <a:avLst/>
          </a:prstGeom>
          <a:solidFill>
            <a:srgbClr val="DDECFF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accent6"/>
                </a:solidFill>
                <a:latin typeface="Aptos Light" panose="020B0004020202020204" pitchFamily="34" charset="0"/>
              </a:rPr>
              <a:t>BON CANDIDAT À L’ABLATION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30DB7F-6281-A69B-D016-F3412FFB4DE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52557" y="2787810"/>
            <a:ext cx="4071838" cy="2219692"/>
          </a:xfrm>
          <a:ln>
            <a:noFill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47675" indent="-447675">
              <a:buClr>
                <a:schemeClr val="accent6"/>
              </a:buClr>
              <a:buFont typeface="Police système Courant"/>
              <a:buChar char="✓"/>
            </a:pPr>
            <a:r>
              <a:rPr lang="fr-FR" sz="2000" dirty="0"/>
              <a:t>ECG 12D</a:t>
            </a:r>
          </a:p>
          <a:p>
            <a:pPr marL="447675" indent="-447675">
              <a:buClr>
                <a:schemeClr val="accent6"/>
              </a:buClr>
              <a:buFont typeface="Police système Courant"/>
              <a:buChar char="✓"/>
            </a:pPr>
            <a:r>
              <a:rPr lang="fr-FR" sz="2000" dirty="0"/>
              <a:t>À défaut EGM endocavitaire</a:t>
            </a:r>
          </a:p>
          <a:p>
            <a:pPr marL="447675" indent="-447675">
              <a:buClr>
                <a:schemeClr val="accent6"/>
              </a:buClr>
              <a:buFont typeface="Police système Courant"/>
              <a:buChar char="✓"/>
            </a:pPr>
            <a:r>
              <a:rPr lang="fr-FR" sz="2000" dirty="0"/>
              <a:t>TV </a:t>
            </a:r>
            <a:r>
              <a:rPr lang="fr-FR" sz="2000" dirty="0" err="1"/>
              <a:t>mappable</a:t>
            </a:r>
            <a:r>
              <a:rPr lang="fr-FR" sz="2000" dirty="0"/>
              <a:t>, monomorphe</a:t>
            </a:r>
          </a:p>
          <a:p>
            <a:pPr marL="447675" indent="-447675">
              <a:buClr>
                <a:schemeClr val="accent6"/>
              </a:buClr>
              <a:buFont typeface="Police système Courant"/>
              <a:buChar char="✓"/>
            </a:pPr>
            <a:r>
              <a:rPr lang="fr-FR" sz="2000" dirty="0"/>
              <a:t>Substrat (imagerie ++)</a:t>
            </a:r>
          </a:p>
          <a:p>
            <a:pPr marL="447675" indent="-447675">
              <a:buClr>
                <a:schemeClr val="accent6"/>
              </a:buClr>
              <a:buFont typeface="Police système Courant"/>
              <a:buChar char="✓"/>
            </a:pPr>
            <a:r>
              <a:rPr lang="fr-FR" sz="2000" dirty="0"/>
              <a:t>Accessibilité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A8EC9F-D1C4-852D-E110-5F36C4A499C9}"/>
              </a:ext>
            </a:extLst>
          </p:cNvPr>
          <p:cNvSpPr/>
          <p:nvPr/>
        </p:nvSpPr>
        <p:spPr>
          <a:xfrm>
            <a:off x="6549745" y="1748995"/>
            <a:ext cx="4381378" cy="3360009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3A8A48-E97A-221D-7183-B52E150A4F7A}"/>
              </a:ext>
            </a:extLst>
          </p:cNvPr>
          <p:cNvSpPr/>
          <p:nvPr/>
        </p:nvSpPr>
        <p:spPr>
          <a:xfrm>
            <a:off x="6549744" y="1748995"/>
            <a:ext cx="4381379" cy="876301"/>
          </a:xfrm>
          <a:prstGeom prst="rect">
            <a:avLst/>
          </a:prstGeom>
          <a:solidFill>
            <a:srgbClr val="DDECFF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  <a:latin typeface="Aptos Light" panose="020B0004020202020204" pitchFamily="34" charset="0"/>
              </a:rPr>
              <a:t>MAUVAIS CANDIDAT À L’ABLATION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913385AB-5BE7-F53A-E9E8-CF2A649C269B}"/>
              </a:ext>
            </a:extLst>
          </p:cNvPr>
          <p:cNvSpPr txBox="1">
            <a:spLocks/>
          </p:cNvSpPr>
          <p:nvPr/>
        </p:nvSpPr>
        <p:spPr>
          <a:xfrm>
            <a:off x="6712582" y="2787811"/>
            <a:ext cx="4218541" cy="221969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9575" indent="-409575">
              <a:buClr>
                <a:srgbClr val="FF0000"/>
              </a:buClr>
              <a:buFont typeface="Police système Courant"/>
              <a:buChar char="✗"/>
            </a:pPr>
            <a:r>
              <a:rPr lang="fr-FR" sz="2000" dirty="0"/>
              <a:t>État générale précaire</a:t>
            </a:r>
          </a:p>
          <a:p>
            <a:pPr marL="409575" indent="-409575">
              <a:buClr>
                <a:srgbClr val="FF0000"/>
              </a:buClr>
              <a:buFont typeface="Police système Courant"/>
              <a:buChar char="✗"/>
            </a:pPr>
            <a:r>
              <a:rPr lang="fr-FR" sz="2000" dirty="0"/>
              <a:t>Accessibilité</a:t>
            </a:r>
          </a:p>
          <a:p>
            <a:pPr marL="409575" indent="-409575">
              <a:buClr>
                <a:srgbClr val="FF0000"/>
              </a:buClr>
              <a:buFont typeface="Police système Courant"/>
              <a:buChar char="✗"/>
            </a:pPr>
            <a:r>
              <a:rPr lang="fr-FR" sz="2000" dirty="0"/>
              <a:t>Thrombus</a:t>
            </a:r>
          </a:p>
          <a:p>
            <a:pPr marL="0" indent="0" algn="ctr">
              <a:buNone/>
            </a:pPr>
            <a:r>
              <a:rPr lang="fr-FR" sz="2000" i="1" dirty="0"/>
              <a:t>(TV non inductible / pas de tracés)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32571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57A84-E1CE-6A31-5705-AAA38A59E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D524ED-7A49-A224-67AD-2B52EFFFF42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fr-FR" dirty="0"/>
              <a:t>CAS PRATIQUE #2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7344FF9D-BB3D-AD44-66F0-61143FF517A2}"/>
              </a:ext>
            </a:extLst>
          </p:cNvPr>
          <p:cNvSpPr txBox="1">
            <a:spLocks/>
          </p:cNvSpPr>
          <p:nvPr/>
        </p:nvSpPr>
        <p:spPr>
          <a:xfrm>
            <a:off x="451986" y="1766170"/>
            <a:ext cx="10967219" cy="3575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7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213" lvl="1" indent="0">
              <a:buFont typeface="Arial" panose="020B0604020202020204" pitchFamily="34" charset="0"/>
              <a:buNone/>
            </a:pPr>
            <a:r>
              <a:rPr lang="fr-FR" sz="2000" b="1" dirty="0">
                <a:latin typeface="Aptos SemiBold" panose="020B0004020202020204" pitchFamily="34" charset="0"/>
                <a:cs typeface="Arial" panose="020B0604020202020204" pitchFamily="34" charset="0"/>
              </a:rPr>
              <a:t>PHENOTYPE – SUBSTRAT : CP ISCHÉMIQUE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DCEB11D4-890F-959B-5D87-31912D17CCEC}"/>
              </a:ext>
            </a:extLst>
          </p:cNvPr>
          <p:cNvSpPr txBox="1">
            <a:spLocks/>
          </p:cNvSpPr>
          <p:nvPr/>
        </p:nvSpPr>
        <p:spPr>
          <a:xfrm>
            <a:off x="451986" y="2123750"/>
            <a:ext cx="11288028" cy="347876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447675"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  <a:cs typeface="Arial" panose="020B0604020202020204" pitchFamily="34" charset="0"/>
              </a:rPr>
              <a:t>M.D 74 ans </a:t>
            </a:r>
          </a:p>
          <a:p>
            <a:pPr marL="447675" indent="-447675"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  <a:cs typeface="Arial" panose="020B0604020202020204" pitchFamily="34" charset="0"/>
              </a:rPr>
              <a:t>CMI  sur IDM antérieur en 2009, FEVG 25-30%</a:t>
            </a:r>
          </a:p>
          <a:p>
            <a:pPr marL="447675" indent="-447675"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  <a:cs typeface="Arial" panose="020B0604020202020204" pitchFamily="34" charset="0"/>
              </a:rPr>
              <a:t>DAI-CRT prévention primaire </a:t>
            </a:r>
          </a:p>
          <a:p>
            <a:pPr marL="447675" indent="-447675"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  <a:cs typeface="Arial" panose="020B0604020202020204" pitchFamily="34" charset="0"/>
              </a:rPr>
              <a:t>Obèse, BPCO, cirrhose débutante</a:t>
            </a:r>
          </a:p>
          <a:p>
            <a:pPr marL="447675" indent="-447675"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  <a:cs typeface="Arial" panose="020B0604020202020204" pitchFamily="34" charset="0"/>
              </a:rPr>
              <a:t>Autonomie parfaite</a:t>
            </a:r>
          </a:p>
          <a:p>
            <a:pPr marL="447675" indent="-447675"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  <a:cs typeface="Arial" panose="020B0604020202020204" pitchFamily="34" charset="0"/>
              </a:rPr>
              <a:t>Traitement : Bisoprolol 10mg, </a:t>
            </a:r>
            <a:r>
              <a:rPr lang="fr-FR" sz="2000" dirty="0" err="1">
                <a:latin typeface="Aptos Light" panose="020B0004020202020204" pitchFamily="34" charset="0"/>
                <a:cs typeface="Arial" panose="020B0604020202020204" pitchFamily="34" charset="0"/>
              </a:rPr>
              <a:t>Entresto</a:t>
            </a:r>
            <a:r>
              <a:rPr lang="fr-FR" sz="2000" dirty="0">
                <a:latin typeface="Aptos Light" panose="020B0004020202020204" pitchFamily="34" charset="0"/>
                <a:cs typeface="Arial" panose="020B0604020202020204" pitchFamily="34" charset="0"/>
              </a:rPr>
              <a:t>, Aldactone, </a:t>
            </a:r>
            <a:r>
              <a:rPr lang="fr-FR" sz="2000" dirty="0" err="1">
                <a:latin typeface="Aptos Light" panose="020B0004020202020204" pitchFamily="34" charset="0"/>
                <a:cs typeface="Arial" panose="020B0604020202020204" pitchFamily="34" charset="0"/>
              </a:rPr>
              <a:t>Forxiga</a:t>
            </a:r>
            <a:r>
              <a:rPr lang="fr-FR" sz="2000" dirty="0">
                <a:latin typeface="Aptos Light" panose="020B0004020202020204" pitchFamily="34" charset="0"/>
                <a:cs typeface="Arial" panose="020B0604020202020204" pitchFamily="34" charset="0"/>
              </a:rPr>
              <a:t> </a:t>
            </a:r>
          </a:p>
          <a:p>
            <a:pPr marL="447675" indent="-447675"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  <a:cs typeface="Arial" panose="020B0604020202020204" pitchFamily="34" charset="0"/>
              </a:rPr>
              <a:t>Episodes de douleurs thoraciques</a:t>
            </a:r>
          </a:p>
        </p:txBody>
      </p:sp>
    </p:spTree>
    <p:extLst>
      <p:ext uri="{BB962C8B-B14F-4D97-AF65-F5344CB8AC3E}">
        <p14:creationId xmlns:p14="http://schemas.microsoft.com/office/powerpoint/2010/main" val="11877004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95647-C346-565F-31A5-8E0679A18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BCDEE8-1607-FC41-EC45-0392D9325C7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fr-FR" dirty="0"/>
              <a:t>CAS PRATIQUE #2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A6F9E9B2-EED0-B637-DB83-37DFA4495F78}"/>
              </a:ext>
            </a:extLst>
          </p:cNvPr>
          <p:cNvSpPr txBox="1">
            <a:spLocks/>
          </p:cNvSpPr>
          <p:nvPr/>
        </p:nvSpPr>
        <p:spPr>
          <a:xfrm>
            <a:off x="451986" y="1766170"/>
            <a:ext cx="10967219" cy="3575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7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213" lvl="1" indent="0">
              <a:buFont typeface="Arial" panose="020B0604020202020204" pitchFamily="34" charset="0"/>
              <a:buNone/>
            </a:pPr>
            <a:r>
              <a:rPr lang="fr-FR" sz="2000" b="1" dirty="0">
                <a:latin typeface="Aptos SemiBold" panose="020B0004020202020204" pitchFamily="34" charset="0"/>
                <a:cs typeface="Arial" panose="020B0604020202020204" pitchFamily="34" charset="0"/>
              </a:rPr>
              <a:t>PHENOTYPE – SUBSTRAT : CP ISCHÉMIQUE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1E860F3B-79DE-8875-7D22-BAC62F9A02D9}"/>
              </a:ext>
            </a:extLst>
          </p:cNvPr>
          <p:cNvSpPr txBox="1">
            <a:spLocks/>
          </p:cNvSpPr>
          <p:nvPr/>
        </p:nvSpPr>
        <p:spPr>
          <a:xfrm>
            <a:off x="451986" y="2123751"/>
            <a:ext cx="11288028" cy="236116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447675"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  <a:cs typeface="Arial" panose="020B0604020202020204" pitchFamily="34" charset="0"/>
              </a:rPr>
              <a:t>Evolution vers l’orage rythmique</a:t>
            </a:r>
          </a:p>
          <a:p>
            <a:pPr marL="447675" indent="-447675"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  <a:cs typeface="Arial" panose="020B0604020202020204" pitchFamily="34" charset="0"/>
              </a:rPr>
              <a:t>Hospitalisation en USIC</a:t>
            </a:r>
          </a:p>
          <a:p>
            <a:pPr marL="447675" indent="-447675"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  <a:cs typeface="Arial" panose="020B0604020202020204" pitchFamily="34" charset="0"/>
              </a:rPr>
              <a:t>Traitement maximal : Amiodarone, </a:t>
            </a:r>
            <a:r>
              <a:rPr lang="fr-FR" sz="2000" dirty="0" err="1">
                <a:latin typeface="Aptos Light" panose="020B0004020202020204" pitchFamily="34" charset="0"/>
                <a:cs typeface="Arial" panose="020B0604020202020204" pitchFamily="34" charset="0"/>
              </a:rPr>
              <a:t>Lidocaine</a:t>
            </a:r>
            <a:r>
              <a:rPr lang="fr-FR" sz="2000" dirty="0">
                <a:latin typeface="Aptos Light" panose="020B0004020202020204" pitchFamily="34" charset="0"/>
                <a:cs typeface="Arial" panose="020B0604020202020204" pitchFamily="34" charset="0"/>
              </a:rPr>
              <a:t>, sédation profonde</a:t>
            </a:r>
          </a:p>
          <a:p>
            <a:pPr marL="447675" indent="-447675"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  <a:cs typeface="Arial" panose="020B0604020202020204" pitchFamily="34" charset="0"/>
              </a:rPr>
              <a:t>TV réfractaire</a:t>
            </a:r>
          </a:p>
        </p:txBody>
      </p:sp>
    </p:spTree>
    <p:extLst>
      <p:ext uri="{BB962C8B-B14F-4D97-AF65-F5344CB8AC3E}">
        <p14:creationId xmlns:p14="http://schemas.microsoft.com/office/powerpoint/2010/main" val="1992746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46580C19-E927-8E9C-0799-D3462F4CE5B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fr-FR" dirty="0"/>
              <a:t>CAS PRATIQUE #1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C3A70B-4D53-44FC-3EF7-CB327B025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990" y="1460777"/>
            <a:ext cx="11288028" cy="3186695"/>
          </a:xfr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fr-FR" dirty="0">
                <a:latin typeface="Aptos Light" panose="020B0004020202020204" pitchFamily="34" charset="0"/>
                <a:cs typeface="Arial" panose="020B0604020202020204" pitchFamily="34" charset="0"/>
              </a:rPr>
              <a:t>M.M 65 ans </a:t>
            </a:r>
          </a:p>
          <a:p>
            <a:pPr>
              <a:buFont typeface="Wingdings" pitchFamily="2" charset="2"/>
              <a:buChar char="Ø"/>
            </a:pPr>
            <a:r>
              <a:rPr lang="fr-FR" dirty="0">
                <a:latin typeface="Aptos Light" panose="020B0004020202020204" pitchFamily="34" charset="0"/>
                <a:cs typeface="Arial" panose="020B0604020202020204" pitchFamily="34" charset="0"/>
              </a:rPr>
              <a:t>CMI FEVG 35%</a:t>
            </a:r>
          </a:p>
          <a:p>
            <a:pPr>
              <a:buFont typeface="Wingdings" pitchFamily="2" charset="2"/>
              <a:buChar char="Ø"/>
            </a:pPr>
            <a:r>
              <a:rPr lang="fr-FR" dirty="0">
                <a:latin typeface="Aptos Light" panose="020B0004020202020204" pitchFamily="34" charset="0"/>
                <a:cs typeface="Arial" panose="020B0604020202020204" pitchFamily="34" charset="0"/>
              </a:rPr>
              <a:t>Implanté d’un DAI en prévention primaire</a:t>
            </a:r>
          </a:p>
          <a:p>
            <a:pPr>
              <a:buFont typeface="Wingdings" pitchFamily="2" charset="2"/>
              <a:buChar char="Ø"/>
            </a:pPr>
            <a:r>
              <a:rPr lang="fr-FR" dirty="0">
                <a:latin typeface="Aptos Light" panose="020B0004020202020204" pitchFamily="34" charset="0"/>
                <a:cs typeface="Arial" panose="020B0604020202020204" pitchFamily="34" charset="0"/>
              </a:rPr>
              <a:t>Pas d’autres comorbidités</a:t>
            </a:r>
          </a:p>
          <a:p>
            <a:pPr>
              <a:buFont typeface="Wingdings" pitchFamily="2" charset="2"/>
              <a:buChar char="Ø"/>
            </a:pPr>
            <a:r>
              <a:rPr lang="fr-FR" dirty="0">
                <a:latin typeface="Aptos Light" panose="020B0004020202020204" pitchFamily="34" charset="0"/>
                <a:cs typeface="Arial" panose="020B0604020202020204" pitchFamily="34" charset="0"/>
              </a:rPr>
              <a:t>2 épisodes de TV réduites par ATP en 1 mois, asymptomatiques</a:t>
            </a:r>
          </a:p>
          <a:p>
            <a:pPr>
              <a:buFont typeface="Wingdings" pitchFamily="2" charset="2"/>
              <a:buChar char="Ø"/>
            </a:pPr>
            <a:r>
              <a:rPr lang="fr-FR" dirty="0">
                <a:latin typeface="Aptos Light" panose="020B0004020202020204" pitchFamily="34" charset="0"/>
                <a:cs typeface="Arial" panose="020B0604020202020204" pitchFamily="34" charset="0"/>
              </a:rPr>
              <a:t>Traitement médical optimal (Bisoce 10mg), sans anti arythmique</a:t>
            </a:r>
          </a:p>
          <a:p>
            <a:pPr marL="0" indent="0">
              <a:buNone/>
            </a:pPr>
            <a:endParaRPr lang="fr-FR" sz="2400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B196F34-0A59-4589-DBE6-30BDCA64C5CE}"/>
              </a:ext>
            </a:extLst>
          </p:cNvPr>
          <p:cNvSpPr txBox="1"/>
          <p:nvPr/>
        </p:nvSpPr>
        <p:spPr>
          <a:xfrm>
            <a:off x="3283799" y="5104835"/>
            <a:ext cx="5624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Que faites- vous ?</a:t>
            </a:r>
          </a:p>
        </p:txBody>
      </p:sp>
    </p:spTree>
    <p:extLst>
      <p:ext uri="{BB962C8B-B14F-4D97-AF65-F5344CB8AC3E}">
        <p14:creationId xmlns:p14="http://schemas.microsoft.com/office/powerpoint/2010/main" val="361601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E89EF-90E3-FBA2-1D74-710F7F760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4F625C-695A-62E3-8E4C-78F620D6B2D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fr-FR" dirty="0"/>
              <a:t>CAS PRATIQUE #2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E16CAE0-2F8D-51FD-3DDE-CE174FA2B542}"/>
              </a:ext>
            </a:extLst>
          </p:cNvPr>
          <p:cNvSpPr txBox="1"/>
          <p:nvPr/>
        </p:nvSpPr>
        <p:spPr>
          <a:xfrm>
            <a:off x="3283799" y="4704002"/>
            <a:ext cx="5624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Que faites- vous ?</a:t>
            </a:r>
          </a:p>
        </p:txBody>
      </p:sp>
      <p:pic>
        <p:nvPicPr>
          <p:cNvPr id="5" name="Image 4" descr="Une image contenant capture d’écran, motif, Rectangle, tissu&#10;&#10;Le contenu généré par l’IA peut être incorrect.">
            <a:extLst>
              <a:ext uri="{FF2B5EF4-FFF2-40B4-BE49-F238E27FC236}">
                <a16:creationId xmlns:a16="http://schemas.microsoft.com/office/drawing/2014/main" id="{44DA3F36-294E-825D-3E59-2411503D08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26"/>
          <a:stretch>
            <a:fillRect/>
          </a:stretch>
        </p:blipFill>
        <p:spPr>
          <a:xfrm>
            <a:off x="179101" y="982133"/>
            <a:ext cx="11833795" cy="489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0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73D52-C57E-23CA-AA80-6B1BE69D4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128B0E-D6B8-9015-6864-D67185A5441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fr-FR" dirty="0"/>
              <a:t>CAS PRATIQUE #2</a:t>
            </a:r>
          </a:p>
        </p:txBody>
      </p:sp>
      <p:pic>
        <p:nvPicPr>
          <p:cNvPr id="6" name="Image 5" descr="Une image contenant Logiciel de graphisme, Logiciel multimédia, texte, logiciel&#10;&#10;Le contenu généré par l’IA peut être incorrect.">
            <a:extLst>
              <a:ext uri="{FF2B5EF4-FFF2-40B4-BE49-F238E27FC236}">
                <a16:creationId xmlns:a16="http://schemas.microsoft.com/office/drawing/2014/main" id="{A062C1DE-DA3D-9F96-5DA9-432CA2AC79A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558" t="8367" r="56645" b="2395"/>
          <a:stretch>
            <a:fillRect/>
          </a:stretch>
        </p:blipFill>
        <p:spPr>
          <a:xfrm>
            <a:off x="338667" y="881186"/>
            <a:ext cx="5221593" cy="5433853"/>
          </a:xfrm>
          <a:prstGeom prst="rect">
            <a:avLst/>
          </a:prstGeom>
        </p:spPr>
      </p:pic>
      <p:pic>
        <p:nvPicPr>
          <p:cNvPr id="7" name="TV VID">
            <a:hlinkClick r:id="" action="ppaction://media"/>
            <a:extLst>
              <a:ext uri="{FF2B5EF4-FFF2-40B4-BE49-F238E27FC236}">
                <a16:creationId xmlns:a16="http://schemas.microsoft.com/office/drawing/2014/main" id="{64FDD39C-132A-A081-3AD8-1098B51343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16892" t="7875" r="56302"/>
          <a:stretch>
            <a:fillRect/>
          </a:stretch>
        </p:blipFill>
        <p:spPr>
          <a:xfrm>
            <a:off x="6327663" y="889653"/>
            <a:ext cx="5096933" cy="547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2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BDA6E-B983-C502-EC0D-0ECE311C3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AA3B15-A3AA-AE6C-463F-AA251445924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fr-FR" dirty="0"/>
              <a:t>CAS PRATIQUE #3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18C34C1D-5F2C-47BA-4E9A-D3E72C6857CA}"/>
              </a:ext>
            </a:extLst>
          </p:cNvPr>
          <p:cNvSpPr txBox="1">
            <a:spLocks/>
          </p:cNvSpPr>
          <p:nvPr/>
        </p:nvSpPr>
        <p:spPr>
          <a:xfrm>
            <a:off x="451986" y="1766170"/>
            <a:ext cx="10967219" cy="3575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7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213" lvl="1" indent="0">
              <a:buFont typeface="Arial" panose="020B0604020202020204" pitchFamily="34" charset="0"/>
              <a:buNone/>
            </a:pPr>
            <a:r>
              <a:rPr lang="fr-FR" sz="2000" b="1" dirty="0">
                <a:latin typeface="Aptos SemiBold" panose="020B0004020202020204" pitchFamily="34" charset="0"/>
                <a:cs typeface="Arial" panose="020B0604020202020204" pitchFamily="34" charset="0"/>
              </a:rPr>
              <a:t>PHENOTYPE – SUBSTRAT : CP ISCHÉMIQUE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4564DA6-FE88-B4C6-D2BE-744E30F8452A}"/>
              </a:ext>
            </a:extLst>
          </p:cNvPr>
          <p:cNvSpPr txBox="1">
            <a:spLocks/>
          </p:cNvSpPr>
          <p:nvPr/>
        </p:nvSpPr>
        <p:spPr>
          <a:xfrm>
            <a:off x="451986" y="2123751"/>
            <a:ext cx="11288028" cy="313042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447675"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  <a:cs typeface="Arial" panose="020B0604020202020204" pitchFamily="34" charset="0"/>
              </a:rPr>
              <a:t>M.A 65 ans </a:t>
            </a:r>
          </a:p>
          <a:p>
            <a:pPr marL="447675" indent="-447675"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  <a:cs typeface="Arial" panose="020B0604020202020204" pitchFamily="34" charset="0"/>
              </a:rPr>
              <a:t>CMI avec infarctus inférieur en 2023, FEVG 50%</a:t>
            </a:r>
          </a:p>
          <a:p>
            <a:pPr marL="447675" indent="-447675"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  <a:cs typeface="Arial" panose="020B0604020202020204" pitchFamily="34" charset="0"/>
              </a:rPr>
              <a:t>Traitement : </a:t>
            </a:r>
            <a:r>
              <a:rPr lang="fr-FR" sz="2000" dirty="0" err="1">
                <a:latin typeface="Aptos Light" panose="020B0004020202020204" pitchFamily="34" charset="0"/>
                <a:cs typeface="Arial" panose="020B0604020202020204" pitchFamily="34" charset="0"/>
              </a:rPr>
              <a:t>Cosimprel</a:t>
            </a:r>
            <a:r>
              <a:rPr lang="fr-FR" sz="2000" dirty="0">
                <a:latin typeface="Aptos Light" panose="020B0004020202020204" pitchFamily="34" charset="0"/>
                <a:cs typeface="Arial" panose="020B0604020202020204" pitchFamily="34" charset="0"/>
              </a:rPr>
              <a:t> 5/5mg, </a:t>
            </a:r>
            <a:r>
              <a:rPr lang="fr-FR" sz="2000" dirty="0" err="1">
                <a:latin typeface="Aptos Light" panose="020B0004020202020204" pitchFamily="34" charset="0"/>
                <a:cs typeface="Arial" panose="020B0604020202020204" pitchFamily="34" charset="0"/>
              </a:rPr>
              <a:t>Kardegic</a:t>
            </a:r>
            <a:r>
              <a:rPr lang="fr-FR" sz="2000" dirty="0">
                <a:latin typeface="Aptos Light" panose="020B0004020202020204" pitchFamily="34" charset="0"/>
                <a:cs typeface="Arial" panose="020B0604020202020204" pitchFamily="34" charset="0"/>
              </a:rPr>
              <a:t> 75mg, Tahor 80mg</a:t>
            </a:r>
          </a:p>
          <a:p>
            <a:pPr marL="447675" indent="-447675"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  <a:cs typeface="Arial" panose="020B0604020202020204" pitchFamily="34" charset="0"/>
              </a:rPr>
              <a:t>Pas de comorbidités</a:t>
            </a:r>
          </a:p>
          <a:p>
            <a:pPr marL="447675" indent="-447675"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  <a:cs typeface="Arial" panose="020B0604020202020204" pitchFamily="34" charset="0"/>
              </a:rPr>
              <a:t>Se présente pour palpitations</a:t>
            </a:r>
          </a:p>
          <a:p>
            <a:pPr marL="447675" indent="-447675"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  <a:cs typeface="Arial" panose="020B0604020202020204" pitchFamily="34" charset="0"/>
              </a:rPr>
              <a:t>Pas de malaise ou perte de connaissance, bonne hémodynamique</a:t>
            </a:r>
          </a:p>
        </p:txBody>
      </p:sp>
    </p:spTree>
    <p:extLst>
      <p:ext uri="{BB962C8B-B14F-4D97-AF65-F5344CB8AC3E}">
        <p14:creationId xmlns:p14="http://schemas.microsoft.com/office/powerpoint/2010/main" val="25200587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6A062-D3D0-8098-C6EB-41A53348E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D5F371-755A-48B4-B17D-88A1B0F9C37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fr-FR" dirty="0"/>
              <a:t>CAS PRATIQUE #3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39B6BED-E8C3-62ED-E6DA-E6838B483F88}"/>
              </a:ext>
            </a:extLst>
          </p:cNvPr>
          <p:cNvSpPr txBox="1"/>
          <p:nvPr/>
        </p:nvSpPr>
        <p:spPr>
          <a:xfrm>
            <a:off x="2656114" y="3018971"/>
            <a:ext cx="470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EC</a:t>
            </a:r>
          </a:p>
        </p:txBody>
      </p:sp>
      <p:pic>
        <p:nvPicPr>
          <p:cNvPr id="7" name="Image 6" descr="Une image contenant motif&#10;&#10;Le contenu généré par l’IA peut être incorrect.">
            <a:extLst>
              <a:ext uri="{FF2B5EF4-FFF2-40B4-BE49-F238E27FC236}">
                <a16:creationId xmlns:a16="http://schemas.microsoft.com/office/drawing/2014/main" id="{B6884781-345A-A098-C206-983739C18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599" y="881187"/>
            <a:ext cx="10167257" cy="555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35864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B4EC0-FD55-51A8-97E6-FD07A7380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409AD4-E991-8DFA-A62E-87952EDB4DF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fr-FR" dirty="0"/>
              <a:t>CAS PRATIQUE #3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89E0FC5-BD3D-7C4C-F3EE-79A2E913536E}"/>
              </a:ext>
            </a:extLst>
          </p:cNvPr>
          <p:cNvSpPr txBox="1"/>
          <p:nvPr/>
        </p:nvSpPr>
        <p:spPr>
          <a:xfrm>
            <a:off x="2656114" y="3018971"/>
            <a:ext cx="470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EC</a:t>
            </a:r>
          </a:p>
        </p:txBody>
      </p:sp>
      <p:pic>
        <p:nvPicPr>
          <p:cNvPr id="7" name="Image 6" descr="Une image contenant motif&#10;&#10;Le contenu généré par l’IA peut être incorrect.">
            <a:extLst>
              <a:ext uri="{FF2B5EF4-FFF2-40B4-BE49-F238E27FC236}">
                <a16:creationId xmlns:a16="http://schemas.microsoft.com/office/drawing/2014/main" id="{A07223BB-233D-0934-A361-3C4DF1822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599" y="881187"/>
            <a:ext cx="10167257" cy="5550628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6465B8F4-6893-F1A8-F95A-6E8346FE0ECF}"/>
              </a:ext>
            </a:extLst>
          </p:cNvPr>
          <p:cNvGrpSpPr/>
          <p:nvPr/>
        </p:nvGrpSpPr>
        <p:grpSpPr>
          <a:xfrm>
            <a:off x="3941357" y="1618342"/>
            <a:ext cx="2776953" cy="3604085"/>
            <a:chOff x="4327759" y="1618342"/>
            <a:chExt cx="3247950" cy="3785330"/>
          </a:xfrm>
        </p:grpSpPr>
        <p:pic>
          <p:nvPicPr>
            <p:cNvPr id="10" name="Picture 2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0D07B42E-B4F6-60CA-F6E0-F121C06570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93" t="7295" r="20648" b="16543"/>
            <a:stretch/>
          </p:blipFill>
          <p:spPr>
            <a:xfrm>
              <a:off x="4327759" y="1618342"/>
              <a:ext cx="3247950" cy="3785330"/>
            </a:xfrm>
            <a:prstGeom prst="rect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608396E-C829-EB3A-C3E7-463C26196B9B}"/>
                </a:ext>
              </a:extLst>
            </p:cNvPr>
            <p:cNvSpPr/>
            <p:nvPr/>
          </p:nvSpPr>
          <p:spPr>
            <a:xfrm>
              <a:off x="4327759" y="2721037"/>
              <a:ext cx="3247950" cy="1334532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12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b="1" dirty="0">
                  <a:solidFill>
                    <a:schemeClr val="bg1"/>
                  </a:solidFill>
                </a:rPr>
                <a:t>ABLATION ?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761077AB-70A6-05DB-6DBE-A79C153D35ED}"/>
              </a:ext>
            </a:extLst>
          </p:cNvPr>
          <p:cNvGrpSpPr/>
          <p:nvPr/>
        </p:nvGrpSpPr>
        <p:grpSpPr>
          <a:xfrm>
            <a:off x="320941" y="1614322"/>
            <a:ext cx="2776953" cy="3604085"/>
            <a:chOff x="1032139" y="1614322"/>
            <a:chExt cx="3247950" cy="3785330"/>
          </a:xfrm>
        </p:grpSpPr>
        <p:pic>
          <p:nvPicPr>
            <p:cNvPr id="16" name="Image 15" descr="Une image contenant film radiographique, Imagerie médicale, radiographie, radiologie&#10;&#10;Le contenu généré par l’IA peut être incorrect.">
              <a:extLst>
                <a:ext uri="{FF2B5EF4-FFF2-40B4-BE49-F238E27FC236}">
                  <a16:creationId xmlns:a16="http://schemas.microsoft.com/office/drawing/2014/main" id="{5C35257C-6AF1-087C-212C-8476E1413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2139" y="1614322"/>
              <a:ext cx="3247950" cy="3785330"/>
            </a:xfrm>
            <a:prstGeom prst="rect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</a:ln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5126A05-8B85-A7A0-B858-1BEBA84EFA54}"/>
                </a:ext>
              </a:extLst>
            </p:cNvPr>
            <p:cNvSpPr/>
            <p:nvPr/>
          </p:nvSpPr>
          <p:spPr>
            <a:xfrm>
              <a:off x="1032139" y="2761734"/>
              <a:ext cx="3247950" cy="1334532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12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b="1" dirty="0">
                  <a:solidFill>
                    <a:schemeClr val="bg1"/>
                  </a:solidFill>
                </a:rPr>
                <a:t>DAI ?</a:t>
              </a:r>
            </a:p>
          </p:txBody>
        </p:sp>
      </p:grpSp>
      <p:pic>
        <p:nvPicPr>
          <p:cNvPr id="22" name="Image 21" descr="Une image contenant film radiographique, Imagerie médicale, radiographie, radiologie&#10;&#10;Le contenu généré par l’IA peut être incorrect.">
            <a:extLst>
              <a:ext uri="{FF2B5EF4-FFF2-40B4-BE49-F238E27FC236}">
                <a16:creationId xmlns:a16="http://schemas.microsoft.com/office/drawing/2014/main" id="{ADC756B4-AA62-FF93-CD84-166CD6EEA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74206">
            <a:off x="8903494" y="1386837"/>
            <a:ext cx="2776953" cy="3604085"/>
          </a:xfrm>
          <a:prstGeom prst="rect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24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7CF4CF0-5087-DA0E-770B-0AFEFA508F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3" t="7295" r="20648" b="16543"/>
          <a:stretch/>
        </p:blipFill>
        <p:spPr>
          <a:xfrm rot="20872802">
            <a:off x="7796270" y="1490429"/>
            <a:ext cx="2776953" cy="3604085"/>
          </a:xfrm>
          <a:prstGeom prst="rect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4799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65CD535-9892-AFC0-A4C5-43B559899E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91842" y="0"/>
            <a:ext cx="6279588" cy="6416998"/>
          </a:xfr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41CDFD1-C611-1E6B-BE0C-9F95907E3667}"/>
              </a:ext>
            </a:extLst>
          </p:cNvPr>
          <p:cNvSpPr/>
          <p:nvPr/>
        </p:nvSpPr>
        <p:spPr>
          <a:xfrm>
            <a:off x="2917371" y="1915886"/>
            <a:ext cx="1625600" cy="42672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185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25A3C-AAC9-90B6-4C43-1E2972818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DD5C90-68A3-EB37-1A1F-5A034C6F625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fr-FR" dirty="0"/>
              <a:t>CAS PRATIQUE #4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6E25AF62-524D-935C-9B5E-32914F69E688}"/>
              </a:ext>
            </a:extLst>
          </p:cNvPr>
          <p:cNvSpPr txBox="1">
            <a:spLocks/>
          </p:cNvSpPr>
          <p:nvPr/>
        </p:nvSpPr>
        <p:spPr>
          <a:xfrm>
            <a:off x="451986" y="1766170"/>
            <a:ext cx="10967219" cy="3575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7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213" lvl="1" indent="0">
              <a:buFont typeface="Arial" panose="020B0604020202020204" pitchFamily="34" charset="0"/>
              <a:buNone/>
            </a:pPr>
            <a:r>
              <a:rPr lang="fr-FR" sz="2000" b="1" dirty="0">
                <a:latin typeface="Aptos SemiBold" panose="020B0004020202020204" pitchFamily="34" charset="0"/>
                <a:cs typeface="Arial" panose="020B0604020202020204" pitchFamily="34" charset="0"/>
              </a:rPr>
              <a:t>PHENOTYPE – SUBSTRAT : CP ISCHÉMIQUE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85DE4CFE-76BF-46A6-60D4-4D7FAB9E3B6A}"/>
              </a:ext>
            </a:extLst>
          </p:cNvPr>
          <p:cNvSpPr txBox="1">
            <a:spLocks/>
          </p:cNvSpPr>
          <p:nvPr/>
        </p:nvSpPr>
        <p:spPr>
          <a:xfrm>
            <a:off x="451985" y="2123752"/>
            <a:ext cx="11127623" cy="204741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447675">
              <a:lnSpc>
                <a:spcPct val="120000"/>
              </a:lnSpc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</a:rPr>
              <a:t>M.C 60 ans </a:t>
            </a:r>
          </a:p>
          <a:p>
            <a:pPr marL="447675" indent="-447675">
              <a:lnSpc>
                <a:spcPct val="120000"/>
              </a:lnSpc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</a:rPr>
              <a:t>Pas d’antécédents</a:t>
            </a:r>
          </a:p>
          <a:p>
            <a:pPr marL="447675" indent="-447675">
              <a:lnSpc>
                <a:spcPct val="120000"/>
              </a:lnSpc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</a:rPr>
              <a:t>J8 STEMI inféro latéral revascularisé à H12, hospitalisé en USIC</a:t>
            </a:r>
          </a:p>
          <a:p>
            <a:pPr marL="447675" indent="-447675">
              <a:lnSpc>
                <a:spcPct val="120000"/>
              </a:lnSpc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</a:rPr>
              <a:t>FEVG 40%</a:t>
            </a:r>
          </a:p>
        </p:txBody>
      </p:sp>
    </p:spTree>
    <p:extLst>
      <p:ext uri="{BB962C8B-B14F-4D97-AF65-F5344CB8AC3E}">
        <p14:creationId xmlns:p14="http://schemas.microsoft.com/office/powerpoint/2010/main" val="35289599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Content Placeholder 3">
            <a:extLst>
              <a:ext uri="{FF2B5EF4-FFF2-40B4-BE49-F238E27FC236}">
                <a16:creationId xmlns:a16="http://schemas.microsoft.com/office/drawing/2014/main" id="{59108BE6-CC8A-E06F-5B63-E76770635B6F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9400" y="432518"/>
            <a:ext cx="11633200" cy="5805487"/>
          </a:xfrm>
        </p:spPr>
      </p:pic>
    </p:spTree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775BC-BF25-FF24-DA19-A2E814276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6">
            <a:extLst>
              <a:ext uri="{FF2B5EF4-FFF2-40B4-BE49-F238E27FC236}">
                <a16:creationId xmlns:a16="http://schemas.microsoft.com/office/drawing/2014/main" id="{0C9EBF25-C948-31D2-FD23-276628FEF2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185693"/>
              </p:ext>
            </p:extLst>
          </p:nvPr>
        </p:nvGraphicFramePr>
        <p:xfrm>
          <a:off x="-13607" y="1312801"/>
          <a:ext cx="11653247" cy="4819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5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8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47354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</a:pPr>
                      <a:r>
                        <a:rPr lang="fr-FR" sz="2000" b="0" cap="small" dirty="0">
                          <a:solidFill>
                            <a:srgbClr val="213679"/>
                          </a:solidFill>
                          <a:effectLst/>
                          <a:uFillTx/>
                          <a:latin typeface="Aptos" panose="020B0004020202020204" pitchFamily="34" charset="0"/>
                          <a:ea typeface="Calibri" panose="020F0502020204030204" pitchFamily="34" charset="0"/>
                          <a:cs typeface="Bahnschrift Light SemiCondensed" panose="020B0502040204020203" charset="0"/>
                        </a:rPr>
                        <a:t>Tachycardie ventriculaire monomorphe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endParaRPr lang="fr-FR" dirty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  <a:p>
                      <a:pPr marL="1160145" indent="481965" algn="just" fontAlgn="auto">
                        <a:lnSpc>
                          <a:spcPct val="110000"/>
                        </a:lnSpc>
                        <a:spcBef>
                          <a:spcPct val="20000"/>
                        </a:spcBef>
                        <a:buClr>
                          <a:srgbClr val="171E55"/>
                        </a:buClr>
                        <a:buSzTx/>
                        <a:buFont typeface="Wingdings 2" panose="05020102010507070707" charset="0"/>
                        <a:buChar char="¢"/>
                      </a:pPr>
                      <a:r>
                        <a:rPr lang="fr-FR" sz="1800" b="0" i="0" dirty="0">
                          <a:solidFill>
                            <a:srgbClr val="213679"/>
                          </a:solidFill>
                          <a:effectLst/>
                          <a:latin typeface="Aptos Light" panose="020B0004020202020204" pitchFamily="34" charset="0"/>
                          <a:ea typeface="Calibri" panose="020F0502020204030204" pitchFamily="34" charset="0"/>
                          <a:cs typeface="Bahnschrift Light SemiCondensed" panose="020B0502040204020203" charset="0"/>
                        </a:rPr>
                        <a:t>Survenue tardive</a:t>
                      </a:r>
                    </a:p>
                    <a:p>
                      <a:pPr marL="1160145" indent="481965" algn="just" fontAlgn="auto">
                        <a:lnSpc>
                          <a:spcPct val="110000"/>
                        </a:lnSpc>
                        <a:spcBef>
                          <a:spcPct val="20000"/>
                        </a:spcBef>
                        <a:buClr>
                          <a:srgbClr val="171E55"/>
                        </a:buClr>
                        <a:buSzTx/>
                        <a:buFont typeface="Wingdings 2" panose="05020102010507070707" charset="0"/>
                        <a:buChar char="¢"/>
                      </a:pPr>
                      <a:r>
                        <a:rPr lang="fr-FR" sz="1800" b="0" i="0" dirty="0">
                          <a:solidFill>
                            <a:srgbClr val="213679"/>
                          </a:solidFill>
                          <a:effectLst/>
                          <a:latin typeface="Aptos Light" panose="020B0004020202020204" pitchFamily="34" charset="0"/>
                          <a:ea typeface="Calibri" panose="020F0502020204030204" pitchFamily="34" charset="0"/>
                          <a:cs typeface="Bahnschrift Light SemiCondensed" panose="020B0502040204020203" charset="0"/>
                        </a:rPr>
                        <a:t>Cardiopathie évoluée</a:t>
                      </a:r>
                    </a:p>
                    <a:p>
                      <a:pPr marL="1160145" indent="481965" algn="just" fontAlgn="auto">
                        <a:lnSpc>
                          <a:spcPct val="110000"/>
                        </a:lnSpc>
                        <a:spcBef>
                          <a:spcPct val="20000"/>
                        </a:spcBef>
                        <a:buClr>
                          <a:srgbClr val="171E55"/>
                        </a:buClr>
                        <a:buSzTx/>
                        <a:buFont typeface="Wingdings 2" panose="05020102010507070707" charset="0"/>
                        <a:buChar char="¢"/>
                      </a:pPr>
                      <a:r>
                        <a:rPr lang="fr-FR" sz="1800" b="0" i="0" dirty="0">
                          <a:solidFill>
                            <a:srgbClr val="213679"/>
                          </a:solidFill>
                          <a:effectLst/>
                          <a:latin typeface="Aptos Light" panose="020B0004020202020204" pitchFamily="34" charset="0"/>
                          <a:ea typeface="Calibri" panose="020F0502020204030204" pitchFamily="34" charset="0"/>
                          <a:cs typeface="Bahnschrift Light SemiCondensed" panose="020B0502040204020203" charset="0"/>
                        </a:rPr>
                        <a:t>Mécanismes bien connus</a:t>
                      </a:r>
                    </a:p>
                    <a:p>
                      <a:pPr marL="1160145" indent="481965" algn="just" fontAlgn="auto">
                        <a:lnSpc>
                          <a:spcPct val="110000"/>
                        </a:lnSpc>
                        <a:spcBef>
                          <a:spcPct val="20000"/>
                        </a:spcBef>
                        <a:buClr>
                          <a:srgbClr val="171E55"/>
                        </a:buClr>
                        <a:buSzTx/>
                        <a:buFont typeface="Wingdings 2" panose="05020102010507070707" charset="0"/>
                        <a:buChar char="¢"/>
                      </a:pPr>
                      <a:r>
                        <a:rPr lang="fr-FR" sz="1800" b="0" i="0" dirty="0">
                          <a:solidFill>
                            <a:srgbClr val="213679"/>
                          </a:solidFill>
                          <a:effectLst/>
                          <a:latin typeface="Aptos Light" panose="020B0004020202020204" pitchFamily="34" charset="0"/>
                          <a:ea typeface="Calibri" panose="020F0502020204030204" pitchFamily="34" charset="0"/>
                          <a:cs typeface="Bahnschrift Light SemiCondensed" panose="020B0502040204020203" charset="0"/>
                        </a:rPr>
                        <a:t>Tolérance clinique variable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</a:pPr>
                      <a:r>
                        <a:rPr lang="fr-FR" sz="2000" b="0" cap="small" dirty="0">
                          <a:solidFill>
                            <a:srgbClr val="213679"/>
                          </a:solidFill>
                          <a:effectLst/>
                          <a:uFillTx/>
                          <a:latin typeface="Aptos" panose="020B0004020202020204" pitchFamily="34" charset="0"/>
                          <a:ea typeface="Calibri" panose="020F0502020204030204" pitchFamily="34" charset="0"/>
                          <a:cs typeface="Bahnschrift Light SemiCondensed" panose="020B0502040204020203" charset="0"/>
                        </a:rPr>
                        <a:t>Arythmies ventriculaires polymorphes (AVP)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endParaRPr lang="fr-FR" sz="1800" dirty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  <a:p>
                      <a:pPr marL="1022350" indent="481965" algn="just" defTabSz="914400" fontAlgn="auto">
                        <a:lnSpc>
                          <a:spcPct val="110000"/>
                        </a:lnSpc>
                        <a:spcBef>
                          <a:spcPct val="20000"/>
                        </a:spcBef>
                        <a:buClr>
                          <a:srgbClr val="171E55"/>
                        </a:buClr>
                        <a:buSzTx/>
                        <a:buFont typeface="Wingdings 2" panose="05020102010507070707" charset="0"/>
                        <a:buChar char="¢"/>
                        <a:tabLst>
                          <a:tab pos="895350" algn="l"/>
                        </a:tabLst>
                      </a:pPr>
                      <a:r>
                        <a:rPr lang="fr-FR" sz="1800" b="0" i="0" dirty="0">
                          <a:solidFill>
                            <a:srgbClr val="213679"/>
                          </a:solidFill>
                          <a:effectLst/>
                          <a:latin typeface="Aptos Light" panose="020B0004020202020204" pitchFamily="34" charset="0"/>
                          <a:ea typeface="Calibri" panose="020F0502020204030204" pitchFamily="34" charset="0"/>
                          <a:cs typeface="Bahnschrift Light SemiCondensed" panose="020B0502040204020203" charset="0"/>
                        </a:rPr>
                        <a:t>Entité distincte</a:t>
                      </a:r>
                    </a:p>
                    <a:p>
                      <a:pPr marL="1022350" indent="481965" algn="just" defTabSz="914400" fontAlgn="auto">
                        <a:lnSpc>
                          <a:spcPct val="110000"/>
                        </a:lnSpc>
                        <a:spcBef>
                          <a:spcPct val="20000"/>
                        </a:spcBef>
                        <a:buClr>
                          <a:srgbClr val="171E55"/>
                        </a:buClr>
                        <a:buSzTx/>
                        <a:buFont typeface="Wingdings 2" panose="05020102010507070707" charset="0"/>
                        <a:buChar char="¢"/>
                        <a:tabLst>
                          <a:tab pos="895350" algn="l"/>
                        </a:tabLst>
                      </a:pPr>
                      <a:r>
                        <a:rPr lang="fr-FR" sz="1800" b="0" i="0" dirty="0">
                          <a:solidFill>
                            <a:srgbClr val="213679"/>
                          </a:solidFill>
                          <a:effectLst/>
                          <a:latin typeface="Aptos Light" panose="020B0004020202020204" pitchFamily="34" charset="0"/>
                          <a:ea typeface="Calibri" panose="020F0502020204030204" pitchFamily="34" charset="0"/>
                          <a:cs typeface="Bahnschrift Light SemiCondensed" panose="020B0502040204020203" charset="0"/>
                        </a:rPr>
                        <a:t>Évolution stéréotypée</a:t>
                      </a:r>
                    </a:p>
                    <a:p>
                      <a:pPr marL="1022350" marR="0" lvl="0" indent="481965" algn="just" defTabSz="914400" eaLnBrk="1" fontAlgn="auto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71E55"/>
                        </a:buClr>
                        <a:buSzTx/>
                        <a:buFont typeface="Wingdings 2" panose="05020102010507070707" charset="0"/>
                        <a:buChar char="¢"/>
                        <a:tabLst>
                          <a:tab pos="895350" algn="l"/>
                        </a:tabLst>
                        <a:defRPr/>
                      </a:pPr>
                      <a:r>
                        <a:rPr lang="fr-FR" sz="1800" b="0" i="0" dirty="0">
                          <a:solidFill>
                            <a:srgbClr val="213679"/>
                          </a:solidFill>
                          <a:effectLst/>
                          <a:latin typeface="Aptos Light" panose="020B0004020202020204" pitchFamily="34" charset="0"/>
                          <a:ea typeface="Calibri" panose="020F0502020204030204" pitchFamily="34" charset="0"/>
                          <a:cs typeface="Bahnschrift Light SemiCondensed" panose="020B0502040204020203" charset="0"/>
                        </a:rPr>
                        <a:t>Évolution fréquente vers l’ orage rythmique</a:t>
                      </a:r>
                    </a:p>
                    <a:p>
                      <a:pPr marL="1022350" indent="481965" algn="just" defTabSz="914400" fontAlgn="auto">
                        <a:lnSpc>
                          <a:spcPct val="110000"/>
                        </a:lnSpc>
                        <a:spcBef>
                          <a:spcPct val="20000"/>
                        </a:spcBef>
                        <a:buClr>
                          <a:srgbClr val="171E55"/>
                        </a:buClr>
                        <a:buSzTx/>
                        <a:buFont typeface="Wingdings 2" panose="05020102010507070707" charset="0"/>
                        <a:buChar char="¢"/>
                        <a:tabLst>
                          <a:tab pos="895350" algn="l"/>
                        </a:tabLst>
                      </a:pPr>
                      <a:r>
                        <a:rPr lang="fr-FR" sz="1800" b="0" i="0" dirty="0">
                          <a:solidFill>
                            <a:srgbClr val="213679"/>
                          </a:solidFill>
                          <a:effectLst/>
                          <a:latin typeface="Aptos Light" panose="020B0004020202020204" pitchFamily="34" charset="0"/>
                          <a:ea typeface="Calibri" panose="020F0502020204030204" pitchFamily="34" charset="0"/>
                          <a:cs typeface="Bahnschrift Light SemiCondensed" panose="020B0502040204020203" charset="0"/>
                        </a:rPr>
                        <a:t>Données plus rares</a:t>
                      </a:r>
                    </a:p>
                    <a:p>
                      <a:pPr marL="1022350" marR="0" lvl="0" indent="481965" algn="just" defTabSz="914400" rtl="0" eaLnBrk="1" fontAlgn="auto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171E55"/>
                        </a:buClr>
                        <a:buSzTx/>
                        <a:buFont typeface="Wingdings 2" panose="05020102010507070707" charset="0"/>
                        <a:buChar char="¢"/>
                        <a:tabLst>
                          <a:tab pos="895350" algn="l"/>
                        </a:tabLst>
                        <a:defRPr/>
                      </a:pPr>
                      <a:r>
                        <a:rPr lang="fr-FR" sz="1800" b="0" i="0" dirty="0">
                          <a:solidFill>
                            <a:srgbClr val="213679"/>
                          </a:solidFill>
                          <a:effectLst/>
                          <a:latin typeface="Aptos Light" panose="020B0004020202020204" pitchFamily="34" charset="0"/>
                          <a:ea typeface="Calibri" panose="020F0502020204030204" pitchFamily="34" charset="0"/>
                          <a:cs typeface="Bahnschrift Light SemiCondensed" panose="020B0502040204020203" charset="0"/>
                        </a:rPr>
                        <a:t>Mécanismes encore mal compris</a:t>
                      </a:r>
                    </a:p>
                  </a:txBody>
                  <a:tcPr>
                    <a:lnL>
                      <a:noFill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2043">
                <a:tc>
                  <a:txBody>
                    <a:bodyPr/>
                    <a:lstStyle/>
                    <a:p>
                      <a:pPr marL="1160145" indent="481965" algn="just" fontAlgn="auto">
                        <a:lnSpc>
                          <a:spcPct val="110000"/>
                        </a:lnSpc>
                        <a:spcBef>
                          <a:spcPct val="20000"/>
                        </a:spcBef>
                        <a:buClr>
                          <a:srgbClr val="171E55"/>
                        </a:buClr>
                        <a:buSzTx/>
                        <a:buFont typeface="Wingdings 2" panose="05020102010507070707" charset="0"/>
                        <a:buChar char="¢"/>
                      </a:pPr>
                      <a:endParaRPr lang="fr-FR" sz="1800" b="0" dirty="0">
                        <a:solidFill>
                          <a:srgbClr val="213679"/>
                        </a:solidFill>
                        <a:effectLst/>
                        <a:latin typeface="Bahnschrift Light SemiCondensed" panose="020B0502040204020203" charset="0"/>
                        <a:ea typeface="Calibri" panose="020F0502020204030204" pitchFamily="34" charset="0"/>
                        <a:cs typeface="Bahnschrift Light SemiCondensed" panose="020B0502040204020203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22350" indent="481965" algn="just" defTabSz="914400" fontAlgn="auto">
                        <a:lnSpc>
                          <a:spcPct val="110000"/>
                        </a:lnSpc>
                        <a:spcBef>
                          <a:spcPct val="20000"/>
                        </a:spcBef>
                        <a:buClr>
                          <a:srgbClr val="171E55"/>
                        </a:buClr>
                        <a:buSzTx/>
                        <a:buFont typeface="Wingdings 2" panose="05020102010507070707" charset="0"/>
                        <a:buChar char="¢"/>
                        <a:tabLst>
                          <a:tab pos="895350" algn="l"/>
                        </a:tabLst>
                      </a:pPr>
                      <a:endParaRPr lang="fr-FR" sz="1800" b="0" dirty="0">
                        <a:solidFill>
                          <a:srgbClr val="213679"/>
                        </a:solidFill>
                        <a:effectLst/>
                        <a:latin typeface="Bahnschrift Light SemiCondensed" panose="020B0502040204020203" charset="0"/>
                        <a:ea typeface="Calibri" panose="020F0502020204030204" pitchFamily="34" charset="0"/>
                        <a:cs typeface="Bahnschrift Light SemiCondensed" panose="020B0502040204020203" charset="0"/>
                      </a:endParaRPr>
                    </a:p>
                  </a:txBody>
                  <a:tcPr>
                    <a:lnL>
                      <a:noFill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3290249"/>
                  </a:ext>
                </a:extLst>
              </a:tr>
            </a:tbl>
          </a:graphicData>
        </a:graphic>
      </p:graphicFrame>
      <p:pic>
        <p:nvPicPr>
          <p:cNvPr id="10" name="Image 9" descr="Une image contenant croquis, dessin, motif&#10;&#10;Description générée automatiquement">
            <a:extLst>
              <a:ext uri="{FF2B5EF4-FFF2-40B4-BE49-F238E27FC236}">
                <a16:creationId xmlns:a16="http://schemas.microsoft.com/office/drawing/2014/main" id="{DBC9B580-57C8-D5F8-297A-2AA9FE3C3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232" y="3722499"/>
            <a:ext cx="3463290" cy="2129790"/>
          </a:xfrm>
          <a:prstGeom prst="rect">
            <a:avLst/>
          </a:prstGeom>
        </p:spPr>
      </p:pic>
      <p:pic>
        <p:nvPicPr>
          <p:cNvPr id="15" name="Image 14" descr="Une image contenant écriture manuscrite, Police, typographie, écrit à la main&#10;&#10;Description générée automatiquement">
            <a:extLst>
              <a:ext uri="{FF2B5EF4-FFF2-40B4-BE49-F238E27FC236}">
                <a16:creationId xmlns:a16="http://schemas.microsoft.com/office/drawing/2014/main" id="{138BCA58-296B-0B3C-489B-719B5D06C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8291" y="3903475"/>
            <a:ext cx="4037330" cy="194881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95CEF5E-C28E-1BC0-B64C-FCBE29FAF79D}"/>
              </a:ext>
            </a:extLst>
          </p:cNvPr>
          <p:cNvCxnSpPr>
            <a:cxnSpLocks/>
          </p:cNvCxnSpPr>
          <p:nvPr/>
        </p:nvCxnSpPr>
        <p:spPr>
          <a:xfrm>
            <a:off x="5710193" y="1701146"/>
            <a:ext cx="0" cy="37476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re 4">
                <a:extLst>
                  <a:ext uri="{FF2B5EF4-FFF2-40B4-BE49-F238E27FC236}">
                    <a16:creationId xmlns:a16="http://schemas.microsoft.com/office/drawing/2014/main" id="{9A42C43D-8275-5D57-D75E-48FA5A5D8B2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3200" b="0" dirty="0">
                            <a:latin typeface="Aptos" panose="020B0004020202020204" pitchFamily="34" charset="0"/>
                          </a:rPr>
                          <m:t>CAS</m:t>
                        </m:r>
                        <m:r>
                          <m:rPr>
                            <m:nor/>
                          </m:rPr>
                          <a:rPr lang="fr-FR" sz="3200" b="0" dirty="0">
                            <a:latin typeface="Aptos" panose="020B0004020202020204" pitchFamily="34" charset="0"/>
                          </a:rPr>
                          <m:t> #</m:t>
                        </m:r>
                        <m:r>
                          <a:rPr lang="fr-FR" sz="32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rPr lang="fr-FR" sz="3200" b="0" dirty="0">
                    <a:latin typeface="Aptos" panose="020B0004020202020204" pitchFamily="34" charset="0"/>
                  </a:rPr>
                  <a:t> </a:t>
                </a:r>
                <a:r>
                  <a:rPr lang="fr-FR" dirty="0"/>
                  <a:t>CP ISCHÉMIQUE TV POLYMORPHE</a:t>
                </a:r>
              </a:p>
            </p:txBody>
          </p:sp>
        </mc:Choice>
        <mc:Fallback xmlns="">
          <p:sp>
            <p:nvSpPr>
              <p:cNvPr id="5" name="Titre 4">
                <a:extLst>
                  <a:ext uri="{FF2B5EF4-FFF2-40B4-BE49-F238E27FC236}">
                    <a16:creationId xmlns:a16="http://schemas.microsoft.com/office/drawing/2014/main" id="{9A42C43D-8275-5D57-D75E-48FA5A5D8B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5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F51C2A36-2F9E-1E30-64C5-04E43F7D5CFB}"/>
              </a:ext>
            </a:extLst>
          </p:cNvPr>
          <p:cNvSpPr/>
          <p:nvPr/>
        </p:nvSpPr>
        <p:spPr>
          <a:xfrm>
            <a:off x="372205" y="1104560"/>
            <a:ext cx="5543639" cy="4942225"/>
          </a:xfrm>
          <a:prstGeom prst="rect">
            <a:avLst/>
          </a:prstGeom>
          <a:solidFill>
            <a:schemeClr val="bg1">
              <a:alpha val="80078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1A9F1C4-7E25-A5E9-6771-970B06EE19A6}"/>
              </a:ext>
            </a:extLst>
          </p:cNvPr>
          <p:cNvSpPr/>
          <p:nvPr/>
        </p:nvSpPr>
        <p:spPr>
          <a:xfrm>
            <a:off x="6096000" y="1103870"/>
            <a:ext cx="5723796" cy="494222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128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5C7C9-950E-3AA3-BCE3-53D778327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lipart, dessin humoristique&#10;&#10;Description générée automatiquement">
            <a:extLst>
              <a:ext uri="{FF2B5EF4-FFF2-40B4-BE49-F238E27FC236}">
                <a16:creationId xmlns:a16="http://schemas.microsoft.com/office/drawing/2014/main" id="{1633E1C0-39E8-C9D0-5574-6AD500B52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353" y="1705857"/>
            <a:ext cx="3203028" cy="3533663"/>
          </a:xfrm>
          <a:prstGeom prst="rect">
            <a:avLst/>
          </a:prstGeom>
        </p:spPr>
      </p:pic>
      <p:pic>
        <p:nvPicPr>
          <p:cNvPr id="5" name="Image 4" descr="Une image contenant motif, monochrome&#10;&#10;Description générée automatiquement">
            <a:extLst>
              <a:ext uri="{FF2B5EF4-FFF2-40B4-BE49-F238E27FC236}">
                <a16:creationId xmlns:a16="http://schemas.microsoft.com/office/drawing/2014/main" id="{3F40E0B0-183D-17F4-8148-4A86EFA4D5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523"/>
          <a:stretch/>
        </p:blipFill>
        <p:spPr>
          <a:xfrm>
            <a:off x="8763243" y="1705857"/>
            <a:ext cx="2510181" cy="37852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4B0D1E4-79C9-0648-3A34-3A1250915CBE}"/>
              </a:ext>
            </a:extLst>
          </p:cNvPr>
          <p:cNvSpPr/>
          <p:nvPr/>
        </p:nvSpPr>
        <p:spPr>
          <a:xfrm>
            <a:off x="9108973" y="1735790"/>
            <a:ext cx="759858" cy="3785222"/>
          </a:xfrm>
          <a:prstGeom prst="rect">
            <a:avLst/>
          </a:prstGeom>
          <a:solidFill>
            <a:schemeClr val="accent5">
              <a:lumMod val="20000"/>
              <a:lumOff val="80000"/>
              <a:alpha val="44783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2D382FE1-A99E-9CAA-5179-78A23450E67E}"/>
              </a:ext>
            </a:extLst>
          </p:cNvPr>
          <p:cNvCxnSpPr/>
          <p:nvPr/>
        </p:nvCxnSpPr>
        <p:spPr>
          <a:xfrm>
            <a:off x="9175948" y="4166874"/>
            <a:ext cx="417195" cy="0"/>
          </a:xfrm>
          <a:prstGeom prst="straightConnector1">
            <a:avLst/>
          </a:prstGeom>
          <a:ln w="28575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43E7E31E-9DBB-4940-1E45-44A5B6C4FAE1}"/>
              </a:ext>
            </a:extLst>
          </p:cNvPr>
          <p:cNvCxnSpPr>
            <a:cxnSpLocks/>
          </p:cNvCxnSpPr>
          <p:nvPr/>
        </p:nvCxnSpPr>
        <p:spPr>
          <a:xfrm>
            <a:off x="9175948" y="4750052"/>
            <a:ext cx="1217295" cy="0"/>
          </a:xfrm>
          <a:prstGeom prst="straightConnector1">
            <a:avLst/>
          </a:prstGeom>
          <a:ln w="28575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Une image contenant dessin, croquis, Dessin d’enfant, art&#10;&#10;Description générée automatiquement">
            <a:extLst>
              <a:ext uri="{FF2B5EF4-FFF2-40B4-BE49-F238E27FC236}">
                <a16:creationId xmlns:a16="http://schemas.microsoft.com/office/drawing/2014/main" id="{8DF53200-95C3-2F44-0174-5EBDDEEC21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5664" y="1866700"/>
            <a:ext cx="3656989" cy="359087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30D4A151-F279-B840-2FBE-D173357C1497}"/>
              </a:ext>
            </a:extLst>
          </p:cNvPr>
          <p:cNvGrpSpPr/>
          <p:nvPr/>
        </p:nvGrpSpPr>
        <p:grpSpPr>
          <a:xfrm>
            <a:off x="6501088" y="3550778"/>
            <a:ext cx="1121739" cy="1272811"/>
            <a:chOff x="6101740" y="3309893"/>
            <a:chExt cx="821645" cy="1087810"/>
          </a:xfrm>
        </p:grpSpPr>
        <p:sp>
          <p:nvSpPr>
            <p:cNvPr id="11" name="Forme libre 10">
              <a:extLst>
                <a:ext uri="{FF2B5EF4-FFF2-40B4-BE49-F238E27FC236}">
                  <a16:creationId xmlns:a16="http://schemas.microsoft.com/office/drawing/2014/main" id="{391FF47C-D16B-D2A1-123F-69AABF811D3C}"/>
                </a:ext>
              </a:extLst>
            </p:cNvPr>
            <p:cNvSpPr/>
            <p:nvPr/>
          </p:nvSpPr>
          <p:spPr>
            <a:xfrm rot="21277900">
              <a:off x="6101740" y="3309893"/>
              <a:ext cx="821645" cy="1087810"/>
            </a:xfrm>
            <a:custGeom>
              <a:avLst/>
              <a:gdLst>
                <a:gd name="connsiteX0" fmla="*/ 346469 w 369472"/>
                <a:gd name="connsiteY0" fmla="*/ 46008 h 628780"/>
                <a:gd name="connsiteX1" fmla="*/ 346469 w 369472"/>
                <a:gd name="connsiteY1" fmla="*/ 46008 h 628780"/>
                <a:gd name="connsiteX2" fmla="*/ 300461 w 369472"/>
                <a:gd name="connsiteY2" fmla="*/ 28755 h 628780"/>
                <a:gd name="connsiteX3" fmla="*/ 283208 w 369472"/>
                <a:gd name="connsiteY3" fmla="*/ 11502 h 628780"/>
                <a:gd name="connsiteX4" fmla="*/ 248703 w 369472"/>
                <a:gd name="connsiteY4" fmla="*/ 0 h 628780"/>
                <a:gd name="connsiteX5" fmla="*/ 196944 w 369472"/>
                <a:gd name="connsiteY5" fmla="*/ 17253 h 628780"/>
                <a:gd name="connsiteX6" fmla="*/ 185442 w 369472"/>
                <a:gd name="connsiteY6" fmla="*/ 51759 h 628780"/>
                <a:gd name="connsiteX7" fmla="*/ 179691 w 369472"/>
                <a:gd name="connsiteY7" fmla="*/ 69011 h 628780"/>
                <a:gd name="connsiteX8" fmla="*/ 173940 w 369472"/>
                <a:gd name="connsiteY8" fmla="*/ 86264 h 628780"/>
                <a:gd name="connsiteX9" fmla="*/ 76174 w 369472"/>
                <a:gd name="connsiteY9" fmla="*/ 92015 h 628780"/>
                <a:gd name="connsiteX10" fmla="*/ 58921 w 369472"/>
                <a:gd name="connsiteY10" fmla="*/ 126521 h 628780"/>
                <a:gd name="connsiteX11" fmla="*/ 64672 w 369472"/>
                <a:gd name="connsiteY11" fmla="*/ 155275 h 628780"/>
                <a:gd name="connsiteX12" fmla="*/ 76174 w 369472"/>
                <a:gd name="connsiteY12" fmla="*/ 189781 h 628780"/>
                <a:gd name="connsiteX13" fmla="*/ 70423 w 369472"/>
                <a:gd name="connsiteY13" fmla="*/ 224287 h 628780"/>
                <a:gd name="connsiteX14" fmla="*/ 24416 w 369472"/>
                <a:gd name="connsiteY14" fmla="*/ 264543 h 628780"/>
                <a:gd name="connsiteX15" fmla="*/ 7163 w 369472"/>
                <a:gd name="connsiteY15" fmla="*/ 281796 h 628780"/>
                <a:gd name="connsiteX16" fmla="*/ 7163 w 369472"/>
                <a:gd name="connsiteY16" fmla="*/ 350808 h 628780"/>
                <a:gd name="connsiteX17" fmla="*/ 12914 w 369472"/>
                <a:gd name="connsiteY17" fmla="*/ 368060 h 628780"/>
                <a:gd name="connsiteX18" fmla="*/ 41669 w 369472"/>
                <a:gd name="connsiteY18" fmla="*/ 419819 h 628780"/>
                <a:gd name="connsiteX19" fmla="*/ 35918 w 369472"/>
                <a:gd name="connsiteY19" fmla="*/ 483079 h 628780"/>
                <a:gd name="connsiteX20" fmla="*/ 35918 w 369472"/>
                <a:gd name="connsiteY20" fmla="*/ 546340 h 628780"/>
                <a:gd name="connsiteX21" fmla="*/ 70423 w 369472"/>
                <a:gd name="connsiteY21" fmla="*/ 569343 h 628780"/>
                <a:gd name="connsiteX22" fmla="*/ 87676 w 369472"/>
                <a:gd name="connsiteY22" fmla="*/ 580845 h 628780"/>
                <a:gd name="connsiteX23" fmla="*/ 93427 w 369472"/>
                <a:gd name="connsiteY23" fmla="*/ 626853 h 628780"/>
                <a:gd name="connsiteX24" fmla="*/ 110680 w 369472"/>
                <a:gd name="connsiteY24" fmla="*/ 621102 h 628780"/>
                <a:gd name="connsiteX25" fmla="*/ 116431 w 369472"/>
                <a:gd name="connsiteY25" fmla="*/ 603849 h 628780"/>
                <a:gd name="connsiteX26" fmla="*/ 127933 w 369472"/>
                <a:gd name="connsiteY26" fmla="*/ 586596 h 628780"/>
                <a:gd name="connsiteX27" fmla="*/ 133684 w 369472"/>
                <a:gd name="connsiteY27" fmla="*/ 534838 h 628780"/>
                <a:gd name="connsiteX28" fmla="*/ 168189 w 369472"/>
                <a:gd name="connsiteY28" fmla="*/ 483079 h 628780"/>
                <a:gd name="connsiteX29" fmla="*/ 185442 w 369472"/>
                <a:gd name="connsiteY29" fmla="*/ 471577 h 628780"/>
                <a:gd name="connsiteX30" fmla="*/ 191193 w 369472"/>
                <a:gd name="connsiteY30" fmla="*/ 454325 h 628780"/>
                <a:gd name="connsiteX31" fmla="*/ 202695 w 369472"/>
                <a:gd name="connsiteY31" fmla="*/ 437072 h 628780"/>
                <a:gd name="connsiteX32" fmla="*/ 208446 w 369472"/>
                <a:gd name="connsiteY32" fmla="*/ 402566 h 628780"/>
                <a:gd name="connsiteX33" fmla="*/ 237201 w 369472"/>
                <a:gd name="connsiteY33" fmla="*/ 373811 h 628780"/>
                <a:gd name="connsiteX34" fmla="*/ 254454 w 369472"/>
                <a:gd name="connsiteY34" fmla="*/ 322053 h 628780"/>
                <a:gd name="connsiteX35" fmla="*/ 260204 w 369472"/>
                <a:gd name="connsiteY35" fmla="*/ 304800 h 628780"/>
                <a:gd name="connsiteX36" fmla="*/ 294710 w 369472"/>
                <a:gd name="connsiteY36" fmla="*/ 276045 h 628780"/>
                <a:gd name="connsiteX37" fmla="*/ 306212 w 369472"/>
                <a:gd name="connsiteY37" fmla="*/ 241540 h 628780"/>
                <a:gd name="connsiteX38" fmla="*/ 311963 w 369472"/>
                <a:gd name="connsiteY38" fmla="*/ 224287 h 628780"/>
                <a:gd name="connsiteX39" fmla="*/ 317714 w 369472"/>
                <a:gd name="connsiteY39" fmla="*/ 201283 h 628780"/>
                <a:gd name="connsiteX40" fmla="*/ 329216 w 369472"/>
                <a:gd name="connsiteY40" fmla="*/ 184030 h 628780"/>
                <a:gd name="connsiteX41" fmla="*/ 346469 w 369472"/>
                <a:gd name="connsiteY41" fmla="*/ 178279 h 628780"/>
                <a:gd name="connsiteX42" fmla="*/ 357971 w 369472"/>
                <a:gd name="connsiteY42" fmla="*/ 161026 h 628780"/>
                <a:gd name="connsiteX43" fmla="*/ 369472 w 369472"/>
                <a:gd name="connsiteY43" fmla="*/ 126521 h 628780"/>
                <a:gd name="connsiteX44" fmla="*/ 363721 w 369472"/>
                <a:gd name="connsiteY44" fmla="*/ 80513 h 628780"/>
                <a:gd name="connsiteX45" fmla="*/ 357971 w 369472"/>
                <a:gd name="connsiteY45" fmla="*/ 63260 h 628780"/>
                <a:gd name="connsiteX46" fmla="*/ 346469 w 369472"/>
                <a:gd name="connsiteY46" fmla="*/ 46008 h 628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69472" h="628780">
                  <a:moveTo>
                    <a:pt x="346469" y="46008"/>
                  </a:moveTo>
                  <a:lnTo>
                    <a:pt x="346469" y="46008"/>
                  </a:lnTo>
                  <a:cubicBezTo>
                    <a:pt x="331133" y="40257"/>
                    <a:pt x="314840" y="36598"/>
                    <a:pt x="300461" y="28755"/>
                  </a:cubicBezTo>
                  <a:cubicBezTo>
                    <a:pt x="293321" y="24860"/>
                    <a:pt x="290318" y="15452"/>
                    <a:pt x="283208" y="11502"/>
                  </a:cubicBezTo>
                  <a:cubicBezTo>
                    <a:pt x="272610" y="5614"/>
                    <a:pt x="248703" y="0"/>
                    <a:pt x="248703" y="0"/>
                  </a:cubicBezTo>
                  <a:cubicBezTo>
                    <a:pt x="236991" y="1952"/>
                    <a:pt x="206347" y="2208"/>
                    <a:pt x="196944" y="17253"/>
                  </a:cubicBezTo>
                  <a:cubicBezTo>
                    <a:pt x="190518" y="27534"/>
                    <a:pt x="189276" y="40257"/>
                    <a:pt x="185442" y="51759"/>
                  </a:cubicBezTo>
                  <a:lnTo>
                    <a:pt x="179691" y="69011"/>
                  </a:lnTo>
                  <a:cubicBezTo>
                    <a:pt x="177774" y="74762"/>
                    <a:pt x="179992" y="85908"/>
                    <a:pt x="173940" y="86264"/>
                  </a:cubicBezTo>
                  <a:lnTo>
                    <a:pt x="76174" y="92015"/>
                  </a:lnTo>
                  <a:cubicBezTo>
                    <a:pt x="70359" y="100738"/>
                    <a:pt x="58921" y="114616"/>
                    <a:pt x="58921" y="126521"/>
                  </a:cubicBezTo>
                  <a:cubicBezTo>
                    <a:pt x="58921" y="136295"/>
                    <a:pt x="62100" y="145845"/>
                    <a:pt x="64672" y="155275"/>
                  </a:cubicBezTo>
                  <a:cubicBezTo>
                    <a:pt x="67862" y="166972"/>
                    <a:pt x="76174" y="189781"/>
                    <a:pt x="76174" y="189781"/>
                  </a:cubicBezTo>
                  <a:cubicBezTo>
                    <a:pt x="74257" y="201283"/>
                    <a:pt x="74110" y="213225"/>
                    <a:pt x="70423" y="224287"/>
                  </a:cubicBezTo>
                  <a:cubicBezTo>
                    <a:pt x="62276" y="248729"/>
                    <a:pt x="42628" y="246331"/>
                    <a:pt x="24416" y="264543"/>
                  </a:cubicBezTo>
                  <a:lnTo>
                    <a:pt x="7163" y="281796"/>
                  </a:lnTo>
                  <a:cubicBezTo>
                    <a:pt x="-3330" y="313275"/>
                    <a:pt x="-1398" y="299445"/>
                    <a:pt x="7163" y="350808"/>
                  </a:cubicBezTo>
                  <a:cubicBezTo>
                    <a:pt x="8160" y="356787"/>
                    <a:pt x="9970" y="362761"/>
                    <a:pt x="12914" y="368060"/>
                  </a:cubicBezTo>
                  <a:cubicBezTo>
                    <a:pt x="45871" y="427382"/>
                    <a:pt x="28656" y="380781"/>
                    <a:pt x="41669" y="419819"/>
                  </a:cubicBezTo>
                  <a:cubicBezTo>
                    <a:pt x="39752" y="440906"/>
                    <a:pt x="38912" y="462118"/>
                    <a:pt x="35918" y="483079"/>
                  </a:cubicBezTo>
                  <a:cubicBezTo>
                    <a:pt x="32003" y="510487"/>
                    <a:pt x="12275" y="505808"/>
                    <a:pt x="35918" y="546340"/>
                  </a:cubicBezTo>
                  <a:cubicBezTo>
                    <a:pt x="42883" y="558280"/>
                    <a:pt x="58921" y="561675"/>
                    <a:pt x="70423" y="569343"/>
                  </a:cubicBezTo>
                  <a:lnTo>
                    <a:pt x="87676" y="580845"/>
                  </a:lnTo>
                  <a:cubicBezTo>
                    <a:pt x="89593" y="596181"/>
                    <a:pt x="85759" y="613434"/>
                    <a:pt x="93427" y="626853"/>
                  </a:cubicBezTo>
                  <a:cubicBezTo>
                    <a:pt x="96435" y="632116"/>
                    <a:pt x="106393" y="625389"/>
                    <a:pt x="110680" y="621102"/>
                  </a:cubicBezTo>
                  <a:cubicBezTo>
                    <a:pt x="114967" y="616815"/>
                    <a:pt x="113720" y="609271"/>
                    <a:pt x="116431" y="603849"/>
                  </a:cubicBezTo>
                  <a:cubicBezTo>
                    <a:pt x="119522" y="597667"/>
                    <a:pt x="124099" y="592347"/>
                    <a:pt x="127933" y="586596"/>
                  </a:cubicBezTo>
                  <a:cubicBezTo>
                    <a:pt x="129850" y="569343"/>
                    <a:pt x="130830" y="551961"/>
                    <a:pt x="133684" y="534838"/>
                  </a:cubicBezTo>
                  <a:cubicBezTo>
                    <a:pt x="137162" y="513972"/>
                    <a:pt x="152531" y="496128"/>
                    <a:pt x="168189" y="483079"/>
                  </a:cubicBezTo>
                  <a:cubicBezTo>
                    <a:pt x="173499" y="478654"/>
                    <a:pt x="179691" y="475411"/>
                    <a:pt x="185442" y="471577"/>
                  </a:cubicBezTo>
                  <a:cubicBezTo>
                    <a:pt x="187359" y="465826"/>
                    <a:pt x="188482" y="459747"/>
                    <a:pt x="191193" y="454325"/>
                  </a:cubicBezTo>
                  <a:cubicBezTo>
                    <a:pt x="194284" y="448143"/>
                    <a:pt x="200509" y="443629"/>
                    <a:pt x="202695" y="437072"/>
                  </a:cubicBezTo>
                  <a:cubicBezTo>
                    <a:pt x="206382" y="426010"/>
                    <a:pt x="204759" y="413628"/>
                    <a:pt x="208446" y="402566"/>
                  </a:cubicBezTo>
                  <a:cubicBezTo>
                    <a:pt x="213923" y="386135"/>
                    <a:pt x="224056" y="382574"/>
                    <a:pt x="237201" y="373811"/>
                  </a:cubicBezTo>
                  <a:lnTo>
                    <a:pt x="254454" y="322053"/>
                  </a:lnTo>
                  <a:cubicBezTo>
                    <a:pt x="256371" y="316302"/>
                    <a:pt x="255918" y="309086"/>
                    <a:pt x="260204" y="304800"/>
                  </a:cubicBezTo>
                  <a:cubicBezTo>
                    <a:pt x="282344" y="282660"/>
                    <a:pt x="270690" y="292058"/>
                    <a:pt x="294710" y="276045"/>
                  </a:cubicBezTo>
                  <a:lnTo>
                    <a:pt x="306212" y="241540"/>
                  </a:lnTo>
                  <a:cubicBezTo>
                    <a:pt x="308129" y="235789"/>
                    <a:pt x="310493" y="230168"/>
                    <a:pt x="311963" y="224287"/>
                  </a:cubicBezTo>
                  <a:cubicBezTo>
                    <a:pt x="313880" y="216619"/>
                    <a:pt x="314600" y="208548"/>
                    <a:pt x="317714" y="201283"/>
                  </a:cubicBezTo>
                  <a:cubicBezTo>
                    <a:pt x="320437" y="194930"/>
                    <a:pt x="323819" y="188348"/>
                    <a:pt x="329216" y="184030"/>
                  </a:cubicBezTo>
                  <a:cubicBezTo>
                    <a:pt x="333950" y="180243"/>
                    <a:pt x="340718" y="180196"/>
                    <a:pt x="346469" y="178279"/>
                  </a:cubicBezTo>
                  <a:cubicBezTo>
                    <a:pt x="350303" y="172528"/>
                    <a:pt x="355164" y="167342"/>
                    <a:pt x="357971" y="161026"/>
                  </a:cubicBezTo>
                  <a:cubicBezTo>
                    <a:pt x="362895" y="149947"/>
                    <a:pt x="369472" y="126521"/>
                    <a:pt x="369472" y="126521"/>
                  </a:cubicBezTo>
                  <a:cubicBezTo>
                    <a:pt x="367555" y="111185"/>
                    <a:pt x="366486" y="95719"/>
                    <a:pt x="363721" y="80513"/>
                  </a:cubicBezTo>
                  <a:cubicBezTo>
                    <a:pt x="362637" y="74549"/>
                    <a:pt x="361758" y="67994"/>
                    <a:pt x="357971" y="63260"/>
                  </a:cubicBezTo>
                  <a:cubicBezTo>
                    <a:pt x="339123" y="39700"/>
                    <a:pt x="348386" y="48883"/>
                    <a:pt x="346469" y="46008"/>
                  </a:cubicBezTo>
                  <a:close/>
                </a:path>
              </a:pathLst>
            </a:custGeom>
            <a:solidFill>
              <a:schemeClr val="accent4">
                <a:lumMod val="85000"/>
                <a:lumOff val="15000"/>
                <a:alpha val="49546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softEdge rad="38067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F601A8B-E76D-4C48-29E5-F5136766B663}"/>
                </a:ext>
              </a:extLst>
            </p:cNvPr>
            <p:cNvSpPr/>
            <p:nvPr/>
          </p:nvSpPr>
          <p:spPr>
            <a:xfrm>
              <a:off x="6236688" y="3463820"/>
              <a:ext cx="509285" cy="769065"/>
            </a:xfrm>
            <a:custGeom>
              <a:avLst/>
              <a:gdLst>
                <a:gd name="connsiteX0" fmla="*/ 164112 w 509285"/>
                <a:gd name="connsiteY0" fmla="*/ 769065 h 769065"/>
                <a:gd name="connsiteX1" fmla="*/ 158056 w 509285"/>
                <a:gd name="connsiteY1" fmla="*/ 769065 h 769065"/>
                <a:gd name="connsiteX2" fmla="*/ 115667 w 509285"/>
                <a:gd name="connsiteY2" fmla="*/ 732731 h 769065"/>
                <a:gd name="connsiteX3" fmla="*/ 79333 w 509285"/>
                <a:gd name="connsiteY3" fmla="*/ 696397 h 769065"/>
                <a:gd name="connsiteX4" fmla="*/ 73278 w 509285"/>
                <a:gd name="connsiteY4" fmla="*/ 678230 h 769065"/>
                <a:gd name="connsiteX5" fmla="*/ 85389 w 509285"/>
                <a:gd name="connsiteY5" fmla="*/ 641897 h 769065"/>
                <a:gd name="connsiteX6" fmla="*/ 91444 w 509285"/>
                <a:gd name="connsiteY6" fmla="*/ 551062 h 769065"/>
                <a:gd name="connsiteX7" fmla="*/ 91444 w 509285"/>
                <a:gd name="connsiteY7" fmla="*/ 551062 h 769065"/>
                <a:gd name="connsiteX8" fmla="*/ 12721 w 509285"/>
                <a:gd name="connsiteY8" fmla="*/ 472339 h 769065"/>
                <a:gd name="connsiteX9" fmla="*/ 12721 w 509285"/>
                <a:gd name="connsiteY9" fmla="*/ 454172 h 769065"/>
                <a:gd name="connsiteX10" fmla="*/ 12721 w 509285"/>
                <a:gd name="connsiteY10" fmla="*/ 454172 h 769065"/>
                <a:gd name="connsiteX11" fmla="*/ 61166 w 509285"/>
                <a:gd name="connsiteY11" fmla="*/ 399671 h 769065"/>
                <a:gd name="connsiteX12" fmla="*/ 115667 w 509285"/>
                <a:gd name="connsiteY12" fmla="*/ 320948 h 769065"/>
                <a:gd name="connsiteX13" fmla="*/ 158056 w 509285"/>
                <a:gd name="connsiteY13" fmla="*/ 260392 h 769065"/>
                <a:gd name="connsiteX14" fmla="*/ 115667 w 509285"/>
                <a:gd name="connsiteY14" fmla="*/ 224058 h 769065"/>
                <a:gd name="connsiteX15" fmla="*/ 109611 w 509285"/>
                <a:gd name="connsiteY15" fmla="*/ 133224 h 769065"/>
                <a:gd name="connsiteX16" fmla="*/ 115667 w 509285"/>
                <a:gd name="connsiteY16" fmla="*/ 115057 h 769065"/>
                <a:gd name="connsiteX17" fmla="*/ 133834 w 509285"/>
                <a:gd name="connsiteY17" fmla="*/ 109001 h 769065"/>
                <a:gd name="connsiteX18" fmla="*/ 236780 w 509285"/>
                <a:gd name="connsiteY18" fmla="*/ 115057 h 769065"/>
                <a:gd name="connsiteX19" fmla="*/ 254946 w 509285"/>
                <a:gd name="connsiteY19" fmla="*/ 102946 h 769065"/>
                <a:gd name="connsiteX20" fmla="*/ 279169 w 509285"/>
                <a:gd name="connsiteY20" fmla="*/ 48445 h 769065"/>
                <a:gd name="connsiteX21" fmla="*/ 297336 w 509285"/>
                <a:gd name="connsiteY21" fmla="*/ 36334 h 769065"/>
                <a:gd name="connsiteX22" fmla="*/ 309447 w 509285"/>
                <a:gd name="connsiteY22" fmla="*/ 24222 h 769065"/>
                <a:gd name="connsiteX23" fmla="*/ 345781 w 509285"/>
                <a:gd name="connsiteY23" fmla="*/ 0 h 769065"/>
                <a:gd name="connsiteX24" fmla="*/ 388170 w 509285"/>
                <a:gd name="connsiteY24" fmla="*/ 12111 h 769065"/>
                <a:gd name="connsiteX25" fmla="*/ 400282 w 509285"/>
                <a:gd name="connsiteY25" fmla="*/ 24222 h 769065"/>
                <a:gd name="connsiteX26" fmla="*/ 436615 w 509285"/>
                <a:gd name="connsiteY26" fmla="*/ 42389 h 769065"/>
                <a:gd name="connsiteX27" fmla="*/ 448727 w 509285"/>
                <a:gd name="connsiteY27" fmla="*/ 78723 h 769065"/>
                <a:gd name="connsiteX28" fmla="*/ 485060 w 509285"/>
                <a:gd name="connsiteY28" fmla="*/ 90834 h 769065"/>
                <a:gd name="connsiteX29" fmla="*/ 503227 w 509285"/>
                <a:gd name="connsiteY29" fmla="*/ 96890 h 769065"/>
                <a:gd name="connsiteX30" fmla="*/ 509283 w 509285"/>
                <a:gd name="connsiteY30" fmla="*/ 115057 h 769065"/>
                <a:gd name="connsiteX31" fmla="*/ 491116 w 509285"/>
                <a:gd name="connsiteY31" fmla="*/ 242225 h 769065"/>
                <a:gd name="connsiteX32" fmla="*/ 485060 w 509285"/>
                <a:gd name="connsiteY32" fmla="*/ 260392 h 769065"/>
                <a:gd name="connsiteX33" fmla="*/ 479005 w 509285"/>
                <a:gd name="connsiteY33" fmla="*/ 278559 h 769065"/>
                <a:gd name="connsiteX34" fmla="*/ 466893 w 509285"/>
                <a:gd name="connsiteY34" fmla="*/ 296726 h 769065"/>
                <a:gd name="connsiteX35" fmla="*/ 442671 w 509285"/>
                <a:gd name="connsiteY35" fmla="*/ 345171 h 769065"/>
                <a:gd name="connsiteX36" fmla="*/ 424504 w 509285"/>
                <a:gd name="connsiteY36" fmla="*/ 405727 h 769065"/>
                <a:gd name="connsiteX37" fmla="*/ 418448 w 509285"/>
                <a:gd name="connsiteY37" fmla="*/ 423894 h 769065"/>
                <a:gd name="connsiteX38" fmla="*/ 406337 w 509285"/>
                <a:gd name="connsiteY38" fmla="*/ 442061 h 769065"/>
                <a:gd name="connsiteX39" fmla="*/ 394226 w 509285"/>
                <a:gd name="connsiteY39" fmla="*/ 478395 h 769065"/>
                <a:gd name="connsiteX40" fmla="*/ 382115 w 509285"/>
                <a:gd name="connsiteY40" fmla="*/ 496561 h 769065"/>
                <a:gd name="connsiteX41" fmla="*/ 357892 w 509285"/>
                <a:gd name="connsiteY41" fmla="*/ 551062 h 769065"/>
                <a:gd name="connsiteX42" fmla="*/ 339725 w 509285"/>
                <a:gd name="connsiteY42" fmla="*/ 569229 h 769065"/>
                <a:gd name="connsiteX43" fmla="*/ 309447 w 509285"/>
                <a:gd name="connsiteY43" fmla="*/ 593452 h 769065"/>
                <a:gd name="connsiteX44" fmla="*/ 291280 w 509285"/>
                <a:gd name="connsiteY44" fmla="*/ 629785 h 769065"/>
                <a:gd name="connsiteX45" fmla="*/ 279169 w 509285"/>
                <a:gd name="connsiteY45" fmla="*/ 641897 h 769065"/>
                <a:gd name="connsiteX46" fmla="*/ 267058 w 509285"/>
                <a:gd name="connsiteY46" fmla="*/ 678230 h 769065"/>
                <a:gd name="connsiteX47" fmla="*/ 261002 w 509285"/>
                <a:gd name="connsiteY47" fmla="*/ 660063 h 769065"/>
                <a:gd name="connsiteX48" fmla="*/ 164112 w 509285"/>
                <a:gd name="connsiteY48" fmla="*/ 769065 h 769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509285" h="769065">
                  <a:moveTo>
                    <a:pt x="164112" y="769065"/>
                  </a:moveTo>
                  <a:lnTo>
                    <a:pt x="158056" y="769065"/>
                  </a:lnTo>
                  <a:cubicBezTo>
                    <a:pt x="143926" y="756954"/>
                    <a:pt x="129342" y="745354"/>
                    <a:pt x="115667" y="732731"/>
                  </a:cubicBezTo>
                  <a:cubicBezTo>
                    <a:pt x="103081" y="721113"/>
                    <a:pt x="79333" y="696397"/>
                    <a:pt x="79333" y="696397"/>
                  </a:cubicBezTo>
                  <a:cubicBezTo>
                    <a:pt x="77315" y="690341"/>
                    <a:pt x="73278" y="684613"/>
                    <a:pt x="73278" y="678230"/>
                  </a:cubicBezTo>
                  <a:cubicBezTo>
                    <a:pt x="73278" y="626556"/>
                    <a:pt x="70532" y="627040"/>
                    <a:pt x="85389" y="641897"/>
                  </a:cubicBezTo>
                  <a:lnTo>
                    <a:pt x="91444" y="551062"/>
                  </a:lnTo>
                  <a:lnTo>
                    <a:pt x="91444" y="551062"/>
                  </a:lnTo>
                  <a:cubicBezTo>
                    <a:pt x="65203" y="524821"/>
                    <a:pt x="33306" y="503217"/>
                    <a:pt x="12721" y="472339"/>
                  </a:cubicBezTo>
                  <a:cubicBezTo>
                    <a:pt x="-1629" y="450813"/>
                    <a:pt x="-6668" y="454172"/>
                    <a:pt x="12721" y="454172"/>
                  </a:cubicBezTo>
                  <a:lnTo>
                    <a:pt x="12721" y="454172"/>
                  </a:lnTo>
                  <a:lnTo>
                    <a:pt x="61166" y="399671"/>
                  </a:lnTo>
                  <a:lnTo>
                    <a:pt x="115667" y="320948"/>
                  </a:lnTo>
                  <a:lnTo>
                    <a:pt x="158056" y="260392"/>
                  </a:lnTo>
                  <a:lnTo>
                    <a:pt x="115667" y="224058"/>
                  </a:lnTo>
                  <a:cubicBezTo>
                    <a:pt x="103196" y="167936"/>
                    <a:pt x="98977" y="181076"/>
                    <a:pt x="109611" y="133224"/>
                  </a:cubicBezTo>
                  <a:cubicBezTo>
                    <a:pt x="110996" y="126993"/>
                    <a:pt x="111153" y="119571"/>
                    <a:pt x="115667" y="115057"/>
                  </a:cubicBezTo>
                  <a:cubicBezTo>
                    <a:pt x="120181" y="110543"/>
                    <a:pt x="127778" y="111020"/>
                    <a:pt x="133834" y="109001"/>
                  </a:cubicBezTo>
                  <a:cubicBezTo>
                    <a:pt x="191319" y="128162"/>
                    <a:pt x="157454" y="122268"/>
                    <a:pt x="236780" y="115057"/>
                  </a:cubicBezTo>
                  <a:cubicBezTo>
                    <a:pt x="242835" y="111020"/>
                    <a:pt x="251089" y="109117"/>
                    <a:pt x="254946" y="102946"/>
                  </a:cubicBezTo>
                  <a:cubicBezTo>
                    <a:pt x="274930" y="70972"/>
                    <a:pt x="256801" y="70813"/>
                    <a:pt x="279169" y="48445"/>
                  </a:cubicBezTo>
                  <a:cubicBezTo>
                    <a:pt x="284315" y="43299"/>
                    <a:pt x="291653" y="40881"/>
                    <a:pt x="297336" y="36334"/>
                  </a:cubicBezTo>
                  <a:cubicBezTo>
                    <a:pt x="301794" y="32767"/>
                    <a:pt x="304879" y="27648"/>
                    <a:pt x="309447" y="24222"/>
                  </a:cubicBezTo>
                  <a:cubicBezTo>
                    <a:pt x="321092" y="15488"/>
                    <a:pt x="345781" y="0"/>
                    <a:pt x="345781" y="0"/>
                  </a:cubicBezTo>
                  <a:cubicBezTo>
                    <a:pt x="350310" y="1132"/>
                    <a:pt x="381962" y="8386"/>
                    <a:pt x="388170" y="12111"/>
                  </a:cubicBezTo>
                  <a:cubicBezTo>
                    <a:pt x="393066" y="15048"/>
                    <a:pt x="395824" y="20655"/>
                    <a:pt x="400282" y="24222"/>
                  </a:cubicBezTo>
                  <a:cubicBezTo>
                    <a:pt x="417055" y="37641"/>
                    <a:pt x="417424" y="35993"/>
                    <a:pt x="436615" y="42389"/>
                  </a:cubicBezTo>
                  <a:cubicBezTo>
                    <a:pt x="440652" y="54500"/>
                    <a:pt x="436616" y="74686"/>
                    <a:pt x="448727" y="78723"/>
                  </a:cubicBezTo>
                  <a:lnTo>
                    <a:pt x="485060" y="90834"/>
                  </a:lnTo>
                  <a:lnTo>
                    <a:pt x="503227" y="96890"/>
                  </a:lnTo>
                  <a:cubicBezTo>
                    <a:pt x="505246" y="102946"/>
                    <a:pt x="509283" y="108674"/>
                    <a:pt x="509283" y="115057"/>
                  </a:cubicBezTo>
                  <a:cubicBezTo>
                    <a:pt x="509283" y="197909"/>
                    <a:pt x="509918" y="185820"/>
                    <a:pt x="491116" y="242225"/>
                  </a:cubicBezTo>
                  <a:lnTo>
                    <a:pt x="485060" y="260392"/>
                  </a:lnTo>
                  <a:cubicBezTo>
                    <a:pt x="483042" y="266448"/>
                    <a:pt x="482546" y="273248"/>
                    <a:pt x="479005" y="278559"/>
                  </a:cubicBezTo>
                  <a:lnTo>
                    <a:pt x="466893" y="296726"/>
                  </a:lnTo>
                  <a:cubicBezTo>
                    <a:pt x="452977" y="338475"/>
                    <a:pt x="463809" y="324032"/>
                    <a:pt x="442671" y="345171"/>
                  </a:cubicBezTo>
                  <a:cubicBezTo>
                    <a:pt x="433519" y="381775"/>
                    <a:pt x="439246" y="361502"/>
                    <a:pt x="424504" y="405727"/>
                  </a:cubicBezTo>
                  <a:cubicBezTo>
                    <a:pt x="422485" y="411783"/>
                    <a:pt x="421989" y="418583"/>
                    <a:pt x="418448" y="423894"/>
                  </a:cubicBezTo>
                  <a:lnTo>
                    <a:pt x="406337" y="442061"/>
                  </a:lnTo>
                  <a:cubicBezTo>
                    <a:pt x="402300" y="454172"/>
                    <a:pt x="401308" y="467773"/>
                    <a:pt x="394226" y="478395"/>
                  </a:cubicBezTo>
                  <a:cubicBezTo>
                    <a:pt x="390189" y="484450"/>
                    <a:pt x="385071" y="489911"/>
                    <a:pt x="382115" y="496561"/>
                  </a:cubicBezTo>
                  <a:cubicBezTo>
                    <a:pt x="367027" y="530508"/>
                    <a:pt x="377469" y="527569"/>
                    <a:pt x="357892" y="551062"/>
                  </a:cubicBezTo>
                  <a:cubicBezTo>
                    <a:pt x="352409" y="557641"/>
                    <a:pt x="346304" y="563746"/>
                    <a:pt x="339725" y="569229"/>
                  </a:cubicBezTo>
                  <a:cubicBezTo>
                    <a:pt x="320835" y="584970"/>
                    <a:pt x="323544" y="575830"/>
                    <a:pt x="309447" y="593452"/>
                  </a:cubicBezTo>
                  <a:cubicBezTo>
                    <a:pt x="272698" y="639389"/>
                    <a:pt x="318142" y="585014"/>
                    <a:pt x="291280" y="629785"/>
                  </a:cubicBezTo>
                  <a:cubicBezTo>
                    <a:pt x="288343" y="634681"/>
                    <a:pt x="283206" y="637860"/>
                    <a:pt x="279169" y="641897"/>
                  </a:cubicBezTo>
                  <a:cubicBezTo>
                    <a:pt x="275132" y="654008"/>
                    <a:pt x="271095" y="690341"/>
                    <a:pt x="267058" y="678230"/>
                  </a:cubicBezTo>
                  <a:lnTo>
                    <a:pt x="261002" y="660063"/>
                  </a:lnTo>
                  <a:lnTo>
                    <a:pt x="164112" y="769065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  <a:alpha val="61000"/>
              </a:schemeClr>
            </a:solidFill>
            <a:ln>
              <a:noFill/>
            </a:ln>
            <a:effectLst>
              <a:softEdge rad="26323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" name="Explosion 1 12">
            <a:extLst>
              <a:ext uri="{FF2B5EF4-FFF2-40B4-BE49-F238E27FC236}">
                <a16:creationId xmlns:a16="http://schemas.microsoft.com/office/drawing/2014/main" id="{1D17F974-EEC5-C2EA-E73B-C40BB5D249CE}"/>
              </a:ext>
            </a:extLst>
          </p:cNvPr>
          <p:cNvSpPr/>
          <p:nvPr/>
        </p:nvSpPr>
        <p:spPr>
          <a:xfrm>
            <a:off x="7187495" y="3501095"/>
            <a:ext cx="492413" cy="404931"/>
          </a:xfrm>
          <a:prstGeom prst="irregularSeal1">
            <a:avLst/>
          </a:prstGeom>
          <a:solidFill>
            <a:srgbClr val="00B0F0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itre 13">
                <a:extLst>
                  <a:ext uri="{FF2B5EF4-FFF2-40B4-BE49-F238E27FC236}">
                    <a16:creationId xmlns:a16="http://schemas.microsoft.com/office/drawing/2014/main" id="{0CB6E59D-D5E1-D72D-328E-69F66024E2F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3200" b="0" dirty="0">
                            <a:latin typeface="Aptos" panose="020B0004020202020204" pitchFamily="34" charset="0"/>
                          </a:rPr>
                          <m:t>CAS</m:t>
                        </m:r>
                        <m:r>
                          <m:rPr>
                            <m:nor/>
                          </m:rPr>
                          <a:rPr lang="fr-FR" sz="3200" b="0" dirty="0">
                            <a:latin typeface="Aptos" panose="020B0004020202020204" pitchFamily="34" charset="0"/>
                          </a:rPr>
                          <m:t> #</m:t>
                        </m:r>
                        <m:r>
                          <a:rPr lang="fr-FR" sz="32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rPr lang="fr-FR" sz="3200" b="0" dirty="0">
                    <a:latin typeface="Aptos" panose="020B0004020202020204" pitchFamily="34" charset="0"/>
                  </a:rPr>
                  <a:t> </a:t>
                </a:r>
                <a:r>
                  <a:rPr lang="fr-FR" dirty="0"/>
                  <a:t>CP ISCHÉMIQUE TV POLYMORPHE</a:t>
                </a:r>
              </a:p>
            </p:txBody>
          </p:sp>
        </mc:Choice>
        <mc:Fallback xmlns="">
          <p:sp>
            <p:nvSpPr>
              <p:cNvPr id="14" name="Titre 13">
                <a:extLst>
                  <a:ext uri="{FF2B5EF4-FFF2-40B4-BE49-F238E27FC236}">
                    <a16:creationId xmlns:a16="http://schemas.microsoft.com/office/drawing/2014/main" id="{0CB6E59D-D5E1-D72D-328E-69F66024E2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6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915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A1AB4-773B-5DA8-1BC8-57911CC97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e 23">
            <a:extLst>
              <a:ext uri="{FF2B5EF4-FFF2-40B4-BE49-F238E27FC236}">
                <a16:creationId xmlns:a16="http://schemas.microsoft.com/office/drawing/2014/main" id="{0996AEA8-7487-3DE7-C4DE-7CEC0CC8D51B}"/>
              </a:ext>
            </a:extLst>
          </p:cNvPr>
          <p:cNvGrpSpPr/>
          <p:nvPr/>
        </p:nvGrpSpPr>
        <p:grpSpPr>
          <a:xfrm>
            <a:off x="214008" y="3234211"/>
            <a:ext cx="3380512" cy="834887"/>
            <a:chOff x="676850" y="1878421"/>
            <a:chExt cx="3380512" cy="834887"/>
          </a:xfrm>
          <a:solidFill>
            <a:srgbClr val="324963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A3E9C25-C3DA-2511-1640-3B1253CE9FE3}"/>
                </a:ext>
              </a:extLst>
            </p:cNvPr>
            <p:cNvSpPr/>
            <p:nvPr/>
          </p:nvSpPr>
          <p:spPr>
            <a:xfrm>
              <a:off x="676850" y="1878421"/>
              <a:ext cx="3380512" cy="834887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16463F11-B88B-2E2D-D1DC-08D9A405F526}"/>
                </a:ext>
              </a:extLst>
            </p:cNvPr>
            <p:cNvSpPr txBox="1"/>
            <p:nvPr/>
          </p:nvSpPr>
          <p:spPr>
            <a:xfrm>
              <a:off x="1011439" y="2003478"/>
              <a:ext cx="2711335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chemeClr val="bg1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ABLATION ?</a:t>
              </a:r>
            </a:p>
          </p:txBody>
        </p:sp>
      </p:grpSp>
      <p:pic>
        <p:nvPicPr>
          <p:cNvPr id="15" name="Image 14" descr="Une image contenant Équipement médical, câble, médical, soins de santé&#10;&#10;Description générée automatiquement">
            <a:extLst>
              <a:ext uri="{FF2B5EF4-FFF2-40B4-BE49-F238E27FC236}">
                <a16:creationId xmlns:a16="http://schemas.microsoft.com/office/drawing/2014/main" id="{F8C1A3DB-374F-6387-87FB-8DC270F68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97" y="1306196"/>
            <a:ext cx="2519121" cy="1800250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59B34212-DF1F-5C37-9757-939698B094CF}"/>
              </a:ext>
            </a:extLst>
          </p:cNvPr>
          <p:cNvGrpSpPr/>
          <p:nvPr/>
        </p:nvGrpSpPr>
        <p:grpSpPr>
          <a:xfrm>
            <a:off x="9405776" y="4131630"/>
            <a:ext cx="2477301" cy="1683844"/>
            <a:chOff x="8752549" y="3997472"/>
            <a:chExt cx="2573177" cy="2204653"/>
          </a:xfrm>
        </p:grpSpPr>
        <p:pic>
          <p:nvPicPr>
            <p:cNvPr id="14" name="Image 13" descr="Une image contenant texte, Police, nombre&#10;&#10;Description générée automatiquement">
              <a:extLst>
                <a:ext uri="{FF2B5EF4-FFF2-40B4-BE49-F238E27FC236}">
                  <a16:creationId xmlns:a16="http://schemas.microsoft.com/office/drawing/2014/main" id="{408F153F-A4D0-1FC3-75CD-5F4142172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52549" y="3997472"/>
              <a:ext cx="2573177" cy="1553097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EC5CFEFA-54C1-1B87-1675-B6E7EF41954B}"/>
                </a:ext>
              </a:extLst>
            </p:cNvPr>
            <p:cNvSpPr txBox="1"/>
            <p:nvPr/>
          </p:nvSpPr>
          <p:spPr>
            <a:xfrm>
              <a:off x="9833810" y="5678905"/>
              <a:ext cx="14919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latin typeface="Aptos" panose="020B0004020202020204" pitchFamily="34" charset="0"/>
                  <a:cs typeface="Arial" panose="020B0604020202020204" pitchFamily="34" charset="0"/>
                </a:rPr>
                <a:t>?</a:t>
              </a:r>
              <a:endParaRPr lang="fr-FR" b="1" dirty="0">
                <a:latin typeface="Aptos" panose="020B00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49D216D7-7C95-A246-1671-4E56D7FE3DA6}"/>
              </a:ext>
            </a:extLst>
          </p:cNvPr>
          <p:cNvGrpSpPr/>
          <p:nvPr/>
        </p:nvGrpSpPr>
        <p:grpSpPr>
          <a:xfrm>
            <a:off x="5560645" y="4263720"/>
            <a:ext cx="2002431" cy="834887"/>
            <a:chOff x="6851579" y="3388494"/>
            <a:chExt cx="2002431" cy="83488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9476E61-0713-9E20-C9BD-2B6C5522754F}"/>
                </a:ext>
              </a:extLst>
            </p:cNvPr>
            <p:cNvSpPr/>
            <p:nvPr/>
          </p:nvSpPr>
          <p:spPr>
            <a:xfrm>
              <a:off x="6851579" y="3388494"/>
              <a:ext cx="2002431" cy="834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8EE8225E-BA14-66F8-A807-E79816F93139}"/>
                </a:ext>
              </a:extLst>
            </p:cNvPr>
            <p:cNvSpPr txBox="1"/>
            <p:nvPr/>
          </p:nvSpPr>
          <p:spPr>
            <a:xfrm>
              <a:off x="6851579" y="3513551"/>
              <a:ext cx="20024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latin typeface="Aptos" panose="020B0004020202020204" pitchFamily="34" charset="0"/>
                  <a:cs typeface="Arial" panose="020B0604020202020204" pitchFamily="34" charset="0"/>
                </a:rPr>
                <a:t>NON</a:t>
              </a: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61FCD1B9-2376-CFFC-9378-6153C329484F}"/>
              </a:ext>
            </a:extLst>
          </p:cNvPr>
          <p:cNvGrpSpPr/>
          <p:nvPr/>
        </p:nvGrpSpPr>
        <p:grpSpPr>
          <a:xfrm>
            <a:off x="5560645" y="1889728"/>
            <a:ext cx="2002431" cy="834887"/>
            <a:chOff x="6851580" y="1331093"/>
            <a:chExt cx="2002431" cy="83488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59BFF18-6D41-C325-C414-BA0979FF3DB9}"/>
                </a:ext>
              </a:extLst>
            </p:cNvPr>
            <p:cNvSpPr/>
            <p:nvPr/>
          </p:nvSpPr>
          <p:spPr>
            <a:xfrm>
              <a:off x="6851580" y="1331093"/>
              <a:ext cx="2002431" cy="834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9EFF0DC7-FD5C-1EC9-F90C-DD92B93536E6}"/>
                </a:ext>
              </a:extLst>
            </p:cNvPr>
            <p:cNvSpPr txBox="1"/>
            <p:nvPr/>
          </p:nvSpPr>
          <p:spPr>
            <a:xfrm>
              <a:off x="6851580" y="1456148"/>
              <a:ext cx="20024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latin typeface="Aptos" panose="020B0004020202020204" pitchFamily="34" charset="0"/>
                  <a:cs typeface="Arial" panose="020B0604020202020204" pitchFamily="34" charset="0"/>
                </a:rPr>
                <a:t>OUI</a:t>
              </a:r>
            </a:p>
          </p:txBody>
        </p:sp>
      </p:grpSp>
      <p:sp>
        <p:nvSpPr>
          <p:cNvPr id="25" name="Flèche vers la droite 24">
            <a:extLst>
              <a:ext uri="{FF2B5EF4-FFF2-40B4-BE49-F238E27FC236}">
                <a16:creationId xmlns:a16="http://schemas.microsoft.com/office/drawing/2014/main" id="{4DD2931B-CF96-9E4A-5004-62E8806AC4CC}"/>
              </a:ext>
            </a:extLst>
          </p:cNvPr>
          <p:cNvSpPr/>
          <p:nvPr/>
        </p:nvSpPr>
        <p:spPr>
          <a:xfrm rot="20355507">
            <a:off x="3940318" y="2893879"/>
            <a:ext cx="1440000" cy="2520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lèche vers la droite 27">
            <a:extLst>
              <a:ext uri="{FF2B5EF4-FFF2-40B4-BE49-F238E27FC236}">
                <a16:creationId xmlns:a16="http://schemas.microsoft.com/office/drawing/2014/main" id="{0C3510A3-2FB3-060F-02A9-6AFD9F68D319}"/>
              </a:ext>
            </a:extLst>
          </p:cNvPr>
          <p:cNvSpPr/>
          <p:nvPr/>
        </p:nvSpPr>
        <p:spPr>
          <a:xfrm rot="1244493" flipV="1">
            <a:off x="3931688" y="4139669"/>
            <a:ext cx="1440000" cy="2520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lèche vers la droite 30">
            <a:extLst>
              <a:ext uri="{FF2B5EF4-FFF2-40B4-BE49-F238E27FC236}">
                <a16:creationId xmlns:a16="http://schemas.microsoft.com/office/drawing/2014/main" id="{7496F662-F1F0-C72E-ACF7-C5F0809180F0}"/>
              </a:ext>
            </a:extLst>
          </p:cNvPr>
          <p:cNvSpPr/>
          <p:nvPr/>
        </p:nvSpPr>
        <p:spPr>
          <a:xfrm flipV="1">
            <a:off x="7764427" y="4708037"/>
            <a:ext cx="1440000" cy="2520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Titre 12">
            <a:extLst>
              <a:ext uri="{FF2B5EF4-FFF2-40B4-BE49-F238E27FC236}">
                <a16:creationId xmlns:a16="http://schemas.microsoft.com/office/drawing/2014/main" id="{A10708ED-E14B-5D99-BD1C-D9EE1E8A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008" y="4886"/>
            <a:ext cx="11977992" cy="876301"/>
          </a:xfrm>
          <a:solidFill>
            <a:schemeClr val="accent2"/>
          </a:solidFill>
        </p:spPr>
        <p:txBody>
          <a:bodyPr/>
          <a:lstStyle/>
          <a:p>
            <a:r>
              <a:rPr lang="fr-FR" sz="3200" b="0" dirty="0"/>
              <a:t>CAS PRATIQUE #1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60586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08319-59B6-3C7A-863B-60DABA209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0787EB7F-005E-F6BA-D908-9C1B81648368}"/>
              </a:ext>
            </a:extLst>
          </p:cNvPr>
          <p:cNvGrpSpPr/>
          <p:nvPr/>
        </p:nvGrpSpPr>
        <p:grpSpPr>
          <a:xfrm>
            <a:off x="440959" y="1802614"/>
            <a:ext cx="11310081" cy="3438168"/>
            <a:chOff x="5576818" y="1908233"/>
            <a:chExt cx="10798790" cy="2575547"/>
          </a:xfrm>
        </p:grpSpPr>
        <p:pic>
          <p:nvPicPr>
            <p:cNvPr id="14" name="Image 13" descr="Une image contenant motif, monochrome, tissu, point&#10;&#10;Description générée automatiquement">
              <a:extLst>
                <a:ext uri="{FF2B5EF4-FFF2-40B4-BE49-F238E27FC236}">
                  <a16:creationId xmlns:a16="http://schemas.microsoft.com/office/drawing/2014/main" id="{27D523F5-166E-6871-AEE1-4DA82E2585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450" r="3903" b="14301"/>
            <a:stretch/>
          </p:blipFill>
          <p:spPr>
            <a:xfrm>
              <a:off x="5576818" y="1908233"/>
              <a:ext cx="2457540" cy="2570022"/>
            </a:xfrm>
            <a:prstGeom prst="rect">
              <a:avLst/>
            </a:prstGeom>
          </p:spPr>
        </p:pic>
        <p:pic>
          <p:nvPicPr>
            <p:cNvPr id="15" name="Image 14" descr="Une image contenant texte, document&#10;&#10;Description générée automatiquement">
              <a:extLst>
                <a:ext uri="{FF2B5EF4-FFF2-40B4-BE49-F238E27FC236}">
                  <a16:creationId xmlns:a16="http://schemas.microsoft.com/office/drawing/2014/main" id="{2443F142-18BC-068D-3E42-0108B0ADEE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98"/>
            <a:stretch/>
          </p:blipFill>
          <p:spPr>
            <a:xfrm>
              <a:off x="8012926" y="1913758"/>
              <a:ext cx="8362682" cy="2570022"/>
            </a:xfrm>
            <a:prstGeom prst="rect">
              <a:avLst/>
            </a:prstGeom>
          </p:spPr>
        </p:pic>
      </p:grpSp>
      <p:sp>
        <p:nvSpPr>
          <p:cNvPr id="16" name="Explosion 1 15">
            <a:extLst>
              <a:ext uri="{FF2B5EF4-FFF2-40B4-BE49-F238E27FC236}">
                <a16:creationId xmlns:a16="http://schemas.microsoft.com/office/drawing/2014/main" id="{BE4BD09A-86FB-0615-8B7C-2EBFCC518843}"/>
              </a:ext>
            </a:extLst>
          </p:cNvPr>
          <p:cNvSpPr/>
          <p:nvPr/>
        </p:nvSpPr>
        <p:spPr>
          <a:xfrm>
            <a:off x="950268" y="1342747"/>
            <a:ext cx="360680" cy="346075"/>
          </a:xfrm>
          <a:prstGeom prst="irregularSeal1">
            <a:avLst/>
          </a:prstGeom>
          <a:solidFill>
            <a:srgbClr val="00B0F0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EEC008-BF6F-C5FC-CC7F-875429704642}"/>
              </a:ext>
            </a:extLst>
          </p:cNvPr>
          <p:cNvSpPr/>
          <p:nvPr/>
        </p:nvSpPr>
        <p:spPr>
          <a:xfrm>
            <a:off x="985661" y="1827888"/>
            <a:ext cx="292341" cy="3405520"/>
          </a:xfrm>
          <a:prstGeom prst="rect">
            <a:avLst/>
          </a:prstGeom>
          <a:solidFill>
            <a:schemeClr val="accent5">
              <a:lumMod val="20000"/>
              <a:lumOff val="80000"/>
              <a:alpha val="44783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FB4C3063-36F2-DDC5-504A-347193656A2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b="0" dirty="0">
                            <a:latin typeface="Aptos" panose="020B0004020202020204" pitchFamily="34" charset="0"/>
                          </a:rPr>
                          <m:t>CAS</m:t>
                        </m:r>
                        <m:r>
                          <m:rPr>
                            <m:nor/>
                          </m:rPr>
                          <a:rPr lang="fr-FR" b="0" dirty="0">
                            <a:latin typeface="Aptos" panose="020B0004020202020204" pitchFamily="34" charset="0"/>
                          </a:rPr>
                          <m:t> #</m:t>
                        </m:r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rPr lang="fr-FR" b="0" dirty="0">
                    <a:latin typeface="Aptos" panose="020B0004020202020204" pitchFamily="34" charset="0"/>
                  </a:rPr>
                  <a:t> </a:t>
                </a:r>
                <a:r>
                  <a:rPr lang="fr-FR" dirty="0"/>
                  <a:t>CP ISCHÉMIQUE TV polymorphe </a:t>
                </a:r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FB4C3063-36F2-DDC5-504A-347193656A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40247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F1ADF-8634-0C96-52B3-A0B17F145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4166A5B4-0256-A627-C9B2-974211F82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20443"/>
            <a:ext cx="10515600" cy="53422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F4E56332-5E93-D9F2-A6CB-B9B0490E070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b="0" dirty="0">
                            <a:latin typeface="Aptos" panose="020B0004020202020204" pitchFamily="34" charset="0"/>
                          </a:rPr>
                          <m:t>CAS</m:t>
                        </m:r>
                        <m:r>
                          <m:rPr>
                            <m:nor/>
                          </m:rPr>
                          <a:rPr lang="fr-FR" b="0" dirty="0">
                            <a:latin typeface="Aptos" panose="020B0004020202020204" pitchFamily="34" charset="0"/>
                          </a:rPr>
                          <m:t> #</m:t>
                        </m:r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rPr lang="fr-FR" b="0" dirty="0">
                    <a:latin typeface="Aptos" panose="020B0004020202020204" pitchFamily="34" charset="0"/>
                  </a:rPr>
                  <a:t> </a:t>
                </a:r>
                <a:r>
                  <a:rPr lang="fr-FR" dirty="0"/>
                  <a:t>CP ISCHÉMIQUE TV polymorphe</a:t>
                </a:r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F4E56332-5E93-D9F2-A6CB-B9B0490E07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03812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E755C-92AA-35D6-2E88-792590A3B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EF04A19-0B3F-9AEF-33FE-36E33DD60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08" y="1098033"/>
            <a:ext cx="6134100" cy="513179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FDFD2F0-3EE9-CACE-57A1-5638BA0BC4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891"/>
          <a:stretch>
            <a:fillRect/>
          </a:stretch>
        </p:blipFill>
        <p:spPr>
          <a:xfrm>
            <a:off x="6348108" y="1427642"/>
            <a:ext cx="5429250" cy="43968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re 2">
                <a:extLst>
                  <a:ext uri="{FF2B5EF4-FFF2-40B4-BE49-F238E27FC236}">
                    <a16:creationId xmlns:a16="http://schemas.microsoft.com/office/drawing/2014/main" id="{D5F6B187-98FC-CBBF-4201-E1B8B964A20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b="0" dirty="0">
                            <a:latin typeface="Aptos" panose="020B0004020202020204" pitchFamily="34" charset="0"/>
                          </a:rPr>
                          <m:t>CAS</m:t>
                        </m:r>
                        <m:r>
                          <m:rPr>
                            <m:nor/>
                          </m:rPr>
                          <a:rPr lang="fr-FR" b="0" dirty="0">
                            <a:latin typeface="Aptos" panose="020B0004020202020204" pitchFamily="34" charset="0"/>
                          </a:rPr>
                          <m:t> #</m:t>
                        </m:r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rPr lang="fr-FR" b="0" dirty="0">
                    <a:latin typeface="Aptos" panose="020B0004020202020204" pitchFamily="34" charset="0"/>
                  </a:rPr>
                  <a:t> </a:t>
                </a:r>
                <a:r>
                  <a:rPr lang="fr-FR" dirty="0"/>
                  <a:t>CP ISCHÉMIQUE TV polymorphe</a:t>
                </a:r>
              </a:p>
            </p:txBody>
          </p:sp>
        </mc:Choice>
        <mc:Fallback xmlns="">
          <p:sp>
            <p:nvSpPr>
              <p:cNvPr id="3" name="Titre 2">
                <a:extLst>
                  <a:ext uri="{FF2B5EF4-FFF2-40B4-BE49-F238E27FC236}">
                    <a16:creationId xmlns:a16="http://schemas.microsoft.com/office/drawing/2014/main" id="{D5F6B187-98FC-CBBF-4201-E1B8B964A2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84818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7C140-FB74-8C8D-2D28-0CA8E56FE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791383A-64EA-F101-859D-122052A57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109" y="1167558"/>
            <a:ext cx="5924550" cy="493031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CC090EE-6E97-C318-3EB7-CFA07172E985}"/>
              </a:ext>
            </a:extLst>
          </p:cNvPr>
          <p:cNvSpPr txBox="1"/>
          <p:nvPr/>
        </p:nvSpPr>
        <p:spPr>
          <a:xfrm>
            <a:off x="7625481" y="3059668"/>
            <a:ext cx="1609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Mortalité 35%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re 3">
                <a:extLst>
                  <a:ext uri="{FF2B5EF4-FFF2-40B4-BE49-F238E27FC236}">
                    <a16:creationId xmlns:a16="http://schemas.microsoft.com/office/drawing/2014/main" id="{513ED3FC-70D0-931D-2957-B3A39AF8FB5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b="0" dirty="0">
                            <a:latin typeface="Aptos" panose="020B0004020202020204" pitchFamily="34" charset="0"/>
                          </a:rPr>
                          <m:t>CAS</m:t>
                        </m:r>
                        <m:r>
                          <m:rPr>
                            <m:nor/>
                          </m:rPr>
                          <a:rPr lang="fr-FR" b="0" dirty="0">
                            <a:latin typeface="Aptos" panose="020B0004020202020204" pitchFamily="34" charset="0"/>
                          </a:rPr>
                          <m:t> #</m:t>
                        </m:r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rPr lang="fr-FR" b="0" dirty="0">
                    <a:latin typeface="Aptos" panose="020B0004020202020204" pitchFamily="34" charset="0"/>
                  </a:rPr>
                  <a:t> </a:t>
                </a:r>
                <a:r>
                  <a:rPr lang="fr-FR" dirty="0"/>
                  <a:t>CP ISCHÉMIQUE TV polymorphe</a:t>
                </a:r>
              </a:p>
            </p:txBody>
          </p:sp>
        </mc:Choice>
        <mc:Fallback xmlns="">
          <p:sp>
            <p:nvSpPr>
              <p:cNvPr id="4" name="Titre 3">
                <a:extLst>
                  <a:ext uri="{FF2B5EF4-FFF2-40B4-BE49-F238E27FC236}">
                    <a16:creationId xmlns:a16="http://schemas.microsoft.com/office/drawing/2014/main" id="{513ED3FC-70D0-931D-2957-B3A39AF8FB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1900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9AEEB-BF59-4D7B-1AB7-2BD7ADAE2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F1502C9-7233-A1A0-2033-AB475AA7E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075" y="881187"/>
            <a:ext cx="7181850" cy="5524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re 2">
                <a:extLst>
                  <a:ext uri="{FF2B5EF4-FFF2-40B4-BE49-F238E27FC236}">
                    <a16:creationId xmlns:a16="http://schemas.microsoft.com/office/drawing/2014/main" id="{854A0563-0077-0C99-CAE3-68CAC341FC8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b="0" dirty="0">
                            <a:latin typeface="Aptos" panose="020B0004020202020204" pitchFamily="34" charset="0"/>
                          </a:rPr>
                          <m:t>CAS</m:t>
                        </m:r>
                        <m:r>
                          <m:rPr>
                            <m:nor/>
                          </m:rPr>
                          <a:rPr lang="fr-FR" b="0" dirty="0">
                            <a:latin typeface="Aptos" panose="020B0004020202020204" pitchFamily="34" charset="0"/>
                          </a:rPr>
                          <m:t> #</m:t>
                        </m:r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rPr lang="fr-FR" b="0" dirty="0">
                    <a:latin typeface="Aptos" panose="020B0004020202020204" pitchFamily="34" charset="0"/>
                  </a:rPr>
                  <a:t> </a:t>
                </a:r>
                <a:r>
                  <a:rPr lang="fr-FR" dirty="0"/>
                  <a:t>CP ISCHÉMIQUE TV polymorphe</a:t>
                </a:r>
              </a:p>
            </p:txBody>
          </p:sp>
        </mc:Choice>
        <mc:Fallback xmlns="">
          <p:sp>
            <p:nvSpPr>
              <p:cNvPr id="3" name="Titre 2">
                <a:extLst>
                  <a:ext uri="{FF2B5EF4-FFF2-40B4-BE49-F238E27FC236}">
                    <a16:creationId xmlns:a16="http://schemas.microsoft.com/office/drawing/2014/main" id="{854A0563-0077-0C99-CAE3-68CAC341FC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81100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6E6B4-61AF-AD2A-C7AB-2CF080B73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2C4050C-EA4A-1B72-641B-A77A59FA2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68871"/>
            <a:ext cx="5038048" cy="539118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E9EBBFA-0D5C-FADE-1B1D-0A24A1CFE311}"/>
              </a:ext>
            </a:extLst>
          </p:cNvPr>
          <p:cNvSpPr txBox="1"/>
          <p:nvPr/>
        </p:nvSpPr>
        <p:spPr>
          <a:xfrm>
            <a:off x="592362" y="2879632"/>
            <a:ext cx="5290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&gt;&gt; 1ère intention : </a:t>
            </a:r>
          </a:p>
          <a:p>
            <a:r>
              <a:rPr lang="fr-FR" sz="2400" dirty="0"/>
              <a:t>« </a:t>
            </a:r>
            <a:r>
              <a:rPr lang="fr-FR" sz="2400" i="1" dirty="0" err="1"/>
              <a:t>wait</a:t>
            </a:r>
            <a:r>
              <a:rPr lang="fr-FR" sz="2400" i="1" dirty="0"/>
              <a:t> out the </a:t>
            </a:r>
            <a:r>
              <a:rPr lang="fr-FR" sz="2400" i="1" dirty="0" err="1"/>
              <a:t>storm</a:t>
            </a:r>
            <a:r>
              <a:rPr lang="fr-FR" sz="2400" i="1" dirty="0"/>
              <a:t> </a:t>
            </a:r>
            <a:r>
              <a:rPr lang="fr-FR" sz="2400" dirty="0"/>
              <a:t>» OVERDRIVE</a:t>
            </a:r>
          </a:p>
          <a:p>
            <a:endParaRPr lang="fr-FR" sz="2400" dirty="0"/>
          </a:p>
          <a:p>
            <a:r>
              <a:rPr lang="fr-FR" sz="2400" b="1" dirty="0"/>
              <a:t>&gt;&gt; Discuter ablation selon évolution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E4B7F187-17F4-8FE5-54D2-7C035B91F3D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b="0" dirty="0">
                            <a:latin typeface="Aptos" panose="020B0004020202020204" pitchFamily="34" charset="0"/>
                          </a:rPr>
                          <m:t>CAS</m:t>
                        </m:r>
                        <m:r>
                          <m:rPr>
                            <m:nor/>
                          </m:rPr>
                          <a:rPr lang="fr-FR" b="0" dirty="0">
                            <a:latin typeface="Aptos" panose="020B0004020202020204" pitchFamily="34" charset="0"/>
                          </a:rPr>
                          <m:t> #</m:t>
                        </m:r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rPr lang="fr-FR" b="0" dirty="0">
                    <a:latin typeface="Aptos" panose="020B0004020202020204" pitchFamily="34" charset="0"/>
                  </a:rPr>
                  <a:t> </a:t>
                </a:r>
                <a:r>
                  <a:rPr lang="fr-FR" dirty="0"/>
                  <a:t>CP ISCHÉMIQUE TV polymorphe</a:t>
                </a:r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E4B7F187-17F4-8FE5-54D2-7C035B91F3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34153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0BCBA-62B2-22CE-DF3F-1B442F736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EF4EAD-B1FA-50E2-49B9-D66EAEF9D9B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fr-FR" dirty="0"/>
              <a:t>CAS PRATIQUE #5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554F0873-D330-45D6-E924-F80180247331}"/>
              </a:ext>
            </a:extLst>
          </p:cNvPr>
          <p:cNvSpPr txBox="1">
            <a:spLocks/>
          </p:cNvSpPr>
          <p:nvPr/>
        </p:nvSpPr>
        <p:spPr>
          <a:xfrm>
            <a:off x="451986" y="1766170"/>
            <a:ext cx="10967219" cy="3575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7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213" lvl="1" indent="0">
              <a:buFont typeface="Arial" panose="020B0604020202020204" pitchFamily="34" charset="0"/>
              <a:buNone/>
            </a:pPr>
            <a:r>
              <a:rPr lang="fr-FR" sz="2000" b="1" dirty="0">
                <a:latin typeface="Aptos SemiBold" panose="020B0004020202020204" pitchFamily="34" charset="0"/>
                <a:cs typeface="Arial" panose="020B0604020202020204" pitchFamily="34" charset="0"/>
              </a:rPr>
              <a:t>PHENOTYPE – SUBSTRAT : CP ISCHÉMIQUE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1EBF623F-1BD6-9221-E7D8-DC99A1FB7548}"/>
              </a:ext>
            </a:extLst>
          </p:cNvPr>
          <p:cNvSpPr txBox="1">
            <a:spLocks/>
          </p:cNvSpPr>
          <p:nvPr/>
        </p:nvSpPr>
        <p:spPr>
          <a:xfrm>
            <a:off x="451985" y="2123752"/>
            <a:ext cx="11127623" cy="26104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447675">
              <a:lnSpc>
                <a:spcPct val="120000"/>
              </a:lnSpc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</a:rPr>
              <a:t>M.C 85 ans </a:t>
            </a:r>
          </a:p>
          <a:p>
            <a:pPr marL="447675" indent="-447675">
              <a:lnSpc>
                <a:spcPct val="120000"/>
              </a:lnSpc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</a:rPr>
              <a:t>AOMI, BPCO stade 3, Insuffisance rénale</a:t>
            </a:r>
          </a:p>
          <a:p>
            <a:pPr marL="447675" indent="-447675">
              <a:lnSpc>
                <a:spcPct val="120000"/>
              </a:lnSpc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</a:rPr>
              <a:t>CMI ancienne pontée, FEVG 35-40%, DAI  prévention primaire</a:t>
            </a:r>
          </a:p>
          <a:p>
            <a:pPr marL="447675" indent="-447675">
              <a:lnSpc>
                <a:spcPct val="120000"/>
              </a:lnSpc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</a:rPr>
              <a:t>Bisoce 2,5mg, Ramipril 5mg, Tahor, </a:t>
            </a:r>
            <a:r>
              <a:rPr lang="fr-FR" sz="2000" dirty="0" err="1">
                <a:latin typeface="Aptos Light" panose="020B0004020202020204" pitchFamily="34" charset="0"/>
              </a:rPr>
              <a:t>Kardegic</a:t>
            </a:r>
            <a:endParaRPr lang="fr-FR" sz="2000" dirty="0">
              <a:latin typeface="Aptos Light" panose="020B0004020202020204" pitchFamily="34" charset="0"/>
            </a:endParaRPr>
          </a:p>
          <a:p>
            <a:pPr marL="447675" indent="-447675">
              <a:lnSpc>
                <a:spcPct val="120000"/>
              </a:lnSpc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</a:rPr>
              <a:t>Syncopes - CEI</a:t>
            </a:r>
          </a:p>
        </p:txBody>
      </p:sp>
    </p:spTree>
    <p:extLst>
      <p:ext uri="{BB962C8B-B14F-4D97-AF65-F5344CB8AC3E}">
        <p14:creationId xmlns:p14="http://schemas.microsoft.com/office/powerpoint/2010/main" val="26046881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A8A3A-CB8E-ED9F-7AC2-3EC140E71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6F324F-4EFE-6FA5-F6A0-4CE47CDE6B9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fr-FR" dirty="0"/>
              <a:t>CAS PRATIQUE #5</a:t>
            </a:r>
          </a:p>
        </p:txBody>
      </p:sp>
      <p:pic>
        <p:nvPicPr>
          <p:cNvPr id="7" name="Image 6" descr="Une image contenant ligne, ivoire&#10;&#10;Le contenu généré par l’IA peut être incorrect.">
            <a:extLst>
              <a:ext uri="{FF2B5EF4-FFF2-40B4-BE49-F238E27FC236}">
                <a16:creationId xmlns:a16="http://schemas.microsoft.com/office/drawing/2014/main" id="{78DDDF85-54E2-B254-FBED-5A1823B08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4" y="1527089"/>
            <a:ext cx="11977991" cy="380382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CC519E0-8588-DE85-83F9-BE0848B102EF}"/>
              </a:ext>
            </a:extLst>
          </p:cNvPr>
          <p:cNvSpPr txBox="1"/>
          <p:nvPr/>
        </p:nvSpPr>
        <p:spPr>
          <a:xfrm>
            <a:off x="5796643" y="5428881"/>
            <a:ext cx="29064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0023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0A656-9E61-31AB-D448-C1BE70667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4DD72F-241F-CE68-F702-87BE4EC044D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fr-FR" dirty="0"/>
              <a:t>CAS PRATIQUE #5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4581BF3C-83A7-01C9-414D-809A2800C57F}"/>
              </a:ext>
            </a:extLst>
          </p:cNvPr>
          <p:cNvSpPr txBox="1">
            <a:spLocks/>
          </p:cNvSpPr>
          <p:nvPr/>
        </p:nvSpPr>
        <p:spPr>
          <a:xfrm>
            <a:off x="451986" y="1766170"/>
            <a:ext cx="10967219" cy="3575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7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213" lvl="1" indent="0">
              <a:buFont typeface="Arial" panose="020B0604020202020204" pitchFamily="34" charset="0"/>
              <a:buNone/>
            </a:pPr>
            <a:r>
              <a:rPr lang="fr-FR" sz="2000" b="1" dirty="0">
                <a:latin typeface="Aptos SemiBold" panose="020B0004020202020204" pitchFamily="34" charset="0"/>
                <a:cs typeface="Arial" panose="020B0604020202020204" pitchFamily="34" charset="0"/>
              </a:rPr>
              <a:t>PHENOTYPE – SUBSTRAT : CP ISCHÉMIQUE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30F2694-9D95-EA94-A120-36B89DEDE6D6}"/>
              </a:ext>
            </a:extLst>
          </p:cNvPr>
          <p:cNvSpPr txBox="1">
            <a:spLocks/>
          </p:cNvSpPr>
          <p:nvPr/>
        </p:nvSpPr>
        <p:spPr>
          <a:xfrm>
            <a:off x="451985" y="3217396"/>
            <a:ext cx="11127623" cy="87630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447675">
              <a:lnSpc>
                <a:spcPct val="120000"/>
              </a:lnSpc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</a:rPr>
              <a:t>Majoration du traitement – ajout Amiodarone</a:t>
            </a:r>
          </a:p>
        </p:txBody>
      </p:sp>
    </p:spTree>
    <p:extLst>
      <p:ext uri="{BB962C8B-B14F-4D97-AF65-F5344CB8AC3E}">
        <p14:creationId xmlns:p14="http://schemas.microsoft.com/office/powerpoint/2010/main" val="13267692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6A003-0057-74A1-981A-B79CC02B4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wer Point Art vectoriel, icônes et graphiques à télécharger gratuitement">
            <a:extLst>
              <a:ext uri="{FF2B5EF4-FFF2-40B4-BE49-F238E27FC236}">
                <a16:creationId xmlns:a16="http://schemas.microsoft.com/office/drawing/2014/main" id="{C634DED4-92EF-DB65-14C5-4F6C79786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r="2" b="2"/>
          <a:stretch>
            <a:fillRect/>
          </a:stretch>
        </p:blipFill>
        <p:spPr bwMode="auto">
          <a:xfrm flipH="1">
            <a:off x="20" y="10"/>
            <a:ext cx="7715230" cy="64134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B0E10030-9FDA-D4FB-5790-1F05F8FBA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7079" y="2543968"/>
            <a:ext cx="8510392" cy="1325563"/>
          </a:xfrm>
        </p:spPr>
        <p:txBody>
          <a:bodyPr anchor="ctr">
            <a:normAutofit/>
          </a:bodyPr>
          <a:lstStyle/>
          <a:p>
            <a:r>
              <a:rPr lang="fr-FR" dirty="0"/>
              <a:t>CARDIOPATHIE NON ISCHEMIQUE</a:t>
            </a:r>
          </a:p>
        </p:txBody>
      </p:sp>
    </p:spTree>
    <p:extLst>
      <p:ext uri="{BB962C8B-B14F-4D97-AF65-F5344CB8AC3E}">
        <p14:creationId xmlns:p14="http://schemas.microsoft.com/office/powerpoint/2010/main" val="1673851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51113F8-2647-5E9C-8BC4-CA27D958C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Enjeux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0CCF4B-708A-5C46-82BD-7F9DAC2E189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71061" y="1020417"/>
            <a:ext cx="11463129" cy="5327374"/>
          </a:xfrm>
        </p:spPr>
        <p:txBody>
          <a:bodyPr anchor="ctr">
            <a:normAutofit fontScale="925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2200" b="1" dirty="0">
                <a:latin typeface="Aptos SemiBold" panose="020B0004020202020204" pitchFamily="34" charset="0"/>
                <a:cs typeface="Arial" panose="020B0604020202020204" pitchFamily="34" charset="0"/>
              </a:rPr>
              <a:t>FACTEURS MAJEURS DE MORBI-MORTALITÉ</a:t>
            </a:r>
          </a:p>
          <a:p>
            <a:pPr marL="719138" indent="-354013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  <a:cs typeface="Arial" panose="020B0604020202020204" pitchFamily="34" charset="0"/>
              </a:rPr>
              <a:t>20-40 % des patients avec DAI post-IDM ont un épisode de TV à 3 ans.  </a:t>
            </a:r>
            <a:r>
              <a:rPr lang="fr-FR" sz="1600" dirty="0">
                <a:solidFill>
                  <a:schemeClr val="accent2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AVID (1997) – MADIT II(2002)</a:t>
            </a:r>
          </a:p>
          <a:p>
            <a:pPr marL="719138" indent="-354013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  <a:cs typeface="Arial" panose="020B0604020202020204" pitchFamily="34" charset="0"/>
              </a:rPr>
              <a:t>5-20% des patients en prévention secondaire présente un orage rythmique. </a:t>
            </a:r>
            <a:r>
              <a:rPr lang="fr-FR" sz="1600" dirty="0">
                <a:solidFill>
                  <a:schemeClr val="accent2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AVID (1997) – MADIT II(2002)</a:t>
            </a:r>
          </a:p>
          <a:p>
            <a:pPr marL="719138" indent="-354013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  <a:cs typeface="Arial" panose="020B0604020202020204" pitchFamily="34" charset="0"/>
              </a:rPr>
              <a:t>1/3 à 1/2 des patients implantés d’un DAI reçoivent au moins 1 choc approprié en 3 ans.</a:t>
            </a:r>
            <a:br>
              <a:rPr lang="fr-FR" sz="2000" dirty="0">
                <a:latin typeface="Aptos Light" panose="020B0004020202020204" pitchFamily="34" charset="0"/>
                <a:cs typeface="Arial" panose="020B0604020202020204" pitchFamily="34" charset="0"/>
              </a:rPr>
            </a:br>
            <a:r>
              <a:rPr lang="fr-FR" sz="1600" dirty="0">
                <a:solidFill>
                  <a:schemeClr val="accent2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VANISH (2016)</a:t>
            </a:r>
            <a:endParaRPr lang="fr-FR" sz="1800" dirty="0">
              <a:solidFill>
                <a:schemeClr val="accent2"/>
              </a:solidFill>
              <a:latin typeface="Aptos Light" panose="020B0004020202020204" pitchFamily="34" charset="0"/>
              <a:cs typeface="Arial" panose="020B0604020202020204" pitchFamily="34" charset="0"/>
            </a:endParaRPr>
          </a:p>
          <a:p>
            <a:pPr marL="719138" indent="-354013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  <a:cs typeface="Arial" panose="020B0604020202020204" pitchFamily="34" charset="0"/>
              </a:rPr>
              <a:t>Orage rythmique  </a:t>
            </a:r>
            <a:r>
              <a:rPr lang="fr-FR" sz="2100" dirty="0">
                <a:latin typeface="Aptos Light" panose="020B0004020202020204" pitchFamily="34" charset="0"/>
                <a:cs typeface="Arial" panose="020B0604020202020204" pitchFamily="34" charset="0"/>
              </a:rPr>
              <a:t>: </a:t>
            </a:r>
          </a:p>
          <a:p>
            <a:pPr marL="1176338" lvl="1" indent="-354013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fr-FR" sz="1700" dirty="0">
                <a:latin typeface="Aptos Light" panose="020B0004020202020204" pitchFamily="34" charset="0"/>
                <a:cs typeface="Arial" panose="020B0604020202020204" pitchFamily="34" charset="0"/>
              </a:rPr>
              <a:t>Mortalité hospitalière : 10–20 %, </a:t>
            </a:r>
          </a:p>
          <a:p>
            <a:pPr marL="1176338" lvl="1" indent="-354013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fr-FR" sz="1700" dirty="0">
                <a:latin typeface="Aptos Light" panose="020B0004020202020204" pitchFamily="34" charset="0"/>
                <a:cs typeface="Arial" panose="020B0604020202020204" pitchFamily="34" charset="0"/>
              </a:rPr>
              <a:t>Mortalité à 3 mois x18 </a:t>
            </a:r>
            <a:r>
              <a:rPr lang="fr-FR" sz="1200" dirty="0">
                <a:solidFill>
                  <a:schemeClr val="accent2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MADIT II(2002)</a:t>
            </a:r>
          </a:p>
          <a:p>
            <a:pPr marL="600075" lvl="2" indent="0" algn="just">
              <a:lnSpc>
                <a:spcPct val="120000"/>
              </a:lnSpc>
              <a:buSzPct val="150000"/>
              <a:buNone/>
            </a:pPr>
            <a:endParaRPr lang="fr-FR" sz="1600" dirty="0">
              <a:solidFill>
                <a:schemeClr val="accent2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2200" b="1" dirty="0">
                <a:latin typeface="Aptos SemiBold" panose="020B0004020202020204" pitchFamily="34" charset="0"/>
                <a:cs typeface="Arial" panose="020B0604020202020204" pitchFamily="34" charset="0"/>
              </a:rPr>
              <a:t>IMPACT CLINIQUE</a:t>
            </a:r>
          </a:p>
          <a:p>
            <a:pPr marL="719138" lvl="1" indent="-354013" algn="just">
              <a:lnSpc>
                <a:spcPct val="12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  <a:cs typeface="Arial" panose="020B0604020202020204" pitchFamily="34" charset="0"/>
              </a:rPr>
              <a:t>Hospitalisations répétées</a:t>
            </a:r>
          </a:p>
          <a:p>
            <a:pPr marL="719138" lvl="1" indent="-354013" algn="just">
              <a:lnSpc>
                <a:spcPct val="12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  <a:cs typeface="Arial" panose="020B0604020202020204" pitchFamily="34" charset="0"/>
              </a:rPr>
              <a:t>Dégradation de la fonction VG</a:t>
            </a:r>
          </a:p>
          <a:p>
            <a:pPr marL="719138" lvl="1" indent="-354013" algn="just">
              <a:lnSpc>
                <a:spcPct val="12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  <a:cs typeface="Arial" panose="020B0604020202020204" pitchFamily="34" charset="0"/>
              </a:rPr>
              <a:t>Impact psychologique</a:t>
            </a:r>
          </a:p>
          <a:p>
            <a:pPr marL="719138" lvl="1" indent="-354013" algn="just">
              <a:lnSpc>
                <a:spcPct val="12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  <a:cs typeface="Arial" panose="020B0604020202020204" pitchFamily="34" charset="0"/>
              </a:rPr>
              <a:t>Qualité de vie</a:t>
            </a:r>
          </a:p>
        </p:txBody>
      </p:sp>
    </p:spTree>
    <p:extLst>
      <p:ext uri="{BB962C8B-B14F-4D97-AF65-F5344CB8AC3E}">
        <p14:creationId xmlns:p14="http://schemas.microsoft.com/office/powerpoint/2010/main" val="15089463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3EEEC-BE13-6D28-CE05-54AFC833C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DDEAB6-B953-8770-7862-287730DD3C1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fr-FR" dirty="0"/>
              <a:t>CAS PRATIQUE #6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A4EE489B-F73E-7FB0-4F0B-78D55F539E1A}"/>
              </a:ext>
            </a:extLst>
          </p:cNvPr>
          <p:cNvSpPr txBox="1">
            <a:spLocks/>
          </p:cNvSpPr>
          <p:nvPr/>
        </p:nvSpPr>
        <p:spPr>
          <a:xfrm>
            <a:off x="451986" y="1766170"/>
            <a:ext cx="10967219" cy="3575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7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213" lvl="1" indent="0">
              <a:buFont typeface="Arial" panose="020B0604020202020204" pitchFamily="34" charset="0"/>
              <a:buNone/>
            </a:pPr>
            <a:r>
              <a:rPr lang="fr-FR" sz="2000" b="1" dirty="0">
                <a:latin typeface="Aptos SemiBold" panose="020B0004020202020204" pitchFamily="34" charset="0"/>
                <a:cs typeface="Arial" panose="020B0604020202020204" pitchFamily="34" charset="0"/>
              </a:rPr>
              <a:t>PHENOTYPE – SUBSTRAT : CP NON ISCHEMIQUE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5E388746-82F7-C24D-EDC6-1C3EFB3F1B60}"/>
              </a:ext>
            </a:extLst>
          </p:cNvPr>
          <p:cNvSpPr txBox="1">
            <a:spLocks/>
          </p:cNvSpPr>
          <p:nvPr/>
        </p:nvSpPr>
        <p:spPr>
          <a:xfrm>
            <a:off x="451985" y="2123752"/>
            <a:ext cx="11127623" cy="289841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447675">
              <a:lnSpc>
                <a:spcPct val="120000"/>
              </a:lnSpc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</a:rPr>
              <a:t>M.C 66 ans </a:t>
            </a:r>
          </a:p>
          <a:p>
            <a:pPr marL="447675" indent="-447675">
              <a:lnSpc>
                <a:spcPct val="120000"/>
              </a:lnSpc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</a:rPr>
              <a:t>Pas d’antécédents extra CV en dehors d’un SAOS</a:t>
            </a:r>
          </a:p>
          <a:p>
            <a:pPr marL="447675" indent="-447675">
              <a:lnSpc>
                <a:spcPct val="120000"/>
              </a:lnSpc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</a:rPr>
              <a:t>Rehaussement sous épicardique inféro latéral à l’IRM, FEVG 45%</a:t>
            </a:r>
          </a:p>
          <a:p>
            <a:pPr marL="447675" indent="-447675">
              <a:lnSpc>
                <a:spcPct val="120000"/>
              </a:lnSpc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</a:rPr>
              <a:t>Coronaires saines</a:t>
            </a:r>
          </a:p>
          <a:p>
            <a:pPr marL="447675" indent="-447675">
              <a:lnSpc>
                <a:spcPct val="120000"/>
              </a:lnSpc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</a:rPr>
              <a:t>DAI prévention secondaire pour TV mal tolérée</a:t>
            </a:r>
          </a:p>
          <a:p>
            <a:pPr marL="447675" indent="-447675">
              <a:lnSpc>
                <a:spcPct val="120000"/>
              </a:lnSpc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</a:rPr>
              <a:t>Hospitalisé pour CEI  </a:t>
            </a:r>
          </a:p>
        </p:txBody>
      </p:sp>
    </p:spTree>
    <p:extLst>
      <p:ext uri="{BB962C8B-B14F-4D97-AF65-F5344CB8AC3E}">
        <p14:creationId xmlns:p14="http://schemas.microsoft.com/office/powerpoint/2010/main" val="40378870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DCF51-C18C-BBFF-0516-AC4D3D85C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025C89-09D1-E2FA-D89F-BB165D90F47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fr-FR" dirty="0"/>
              <a:t>CAS PRATIQUE #6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FB1BA6-3074-8D1E-7DA2-646BEE2EF3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607" b="10782"/>
          <a:stretch>
            <a:fillRect/>
          </a:stretch>
        </p:blipFill>
        <p:spPr>
          <a:xfrm>
            <a:off x="358609" y="1022484"/>
            <a:ext cx="11688790" cy="4813031"/>
          </a:xfrm>
          <a:prstGeom prst="rect">
            <a:avLst/>
          </a:prstGeom>
        </p:spPr>
      </p:pic>
      <p:pic>
        <p:nvPicPr>
          <p:cNvPr id="5" name="Image 4" descr="Une image contenant texte, capture d’écran, logiciel, nombre&#10;&#10;Le contenu généré par l’IA peut être incorrect.">
            <a:extLst>
              <a:ext uri="{FF2B5EF4-FFF2-40B4-BE49-F238E27FC236}">
                <a16:creationId xmlns:a16="http://schemas.microsoft.com/office/drawing/2014/main" id="{2A19287D-05E0-E3C2-FB84-E720D5009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2750" y="1148466"/>
            <a:ext cx="6944649" cy="456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6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4B941-8348-EDF4-3830-D5FB52135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6FF0DA8C-4133-A4AF-77AE-7685E3BA9F4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b="0" dirty="0">
                            <a:latin typeface="Aptos" panose="020B0004020202020204" pitchFamily="34" charset="0"/>
                          </a:rPr>
                          <m:t>CAS</m:t>
                        </m:r>
                        <m:r>
                          <m:rPr>
                            <m:nor/>
                          </m:rPr>
                          <a:rPr lang="fr-FR" b="0" dirty="0">
                            <a:latin typeface="Aptos" panose="020B0004020202020204" pitchFamily="34" charset="0"/>
                          </a:rPr>
                          <m:t> #</m:t>
                        </m:r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</m:e>
                    </m:d>
                  </m:oMath>
                </a14:m>
                <a:r>
                  <a:rPr lang="fr-FR" b="0" dirty="0">
                    <a:latin typeface="Aptos" panose="020B0004020202020204" pitchFamily="34" charset="0"/>
                  </a:rPr>
                  <a:t> </a:t>
                </a:r>
                <a:r>
                  <a:rPr lang="fr-FR" dirty="0"/>
                  <a:t>CP NON ISCHÉMIQUE</a:t>
                </a:r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6FF0DA8C-4133-A4AF-77AE-7685E3BA9F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 descr="Une image contenant texte, reçu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739A5322-47A0-278E-B8AF-2CF3C3A83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65456"/>
            <a:ext cx="5604430" cy="418935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541F1BA-720A-BB2A-8A15-19B34980B7C6}"/>
              </a:ext>
            </a:extLst>
          </p:cNvPr>
          <p:cNvSpPr txBox="1"/>
          <p:nvPr/>
        </p:nvSpPr>
        <p:spPr>
          <a:xfrm>
            <a:off x="931986" y="5868518"/>
            <a:ext cx="4578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Circulation. 2014 </a:t>
            </a:r>
            <a:r>
              <a:rPr lang="fr-FR" dirty="0" err="1"/>
              <a:t>Feb</a:t>
            </a:r>
            <a:r>
              <a:rPr lang="fr-FR" dirty="0"/>
              <a:t> 18;129(7):728-36.`</a:t>
            </a:r>
          </a:p>
          <a:p>
            <a:endParaRPr lang="fr-FR" dirty="0"/>
          </a:p>
        </p:txBody>
      </p:sp>
      <p:pic>
        <p:nvPicPr>
          <p:cNvPr id="7" name="Image 6" descr="Une image contenant texte, diagramme, Tracé, ligne&#10;&#10;Le contenu généré par l’IA peut être incorrect.">
            <a:extLst>
              <a:ext uri="{FF2B5EF4-FFF2-40B4-BE49-F238E27FC236}">
                <a16:creationId xmlns:a16="http://schemas.microsoft.com/office/drawing/2014/main" id="{A0A700D1-C4FA-BEB3-2F9A-5F8FA3BBD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032" y="1194892"/>
            <a:ext cx="5414565" cy="435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65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1B412-2236-47C4-48C3-C0DBCCFDD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5CBF912A-4C8F-46AA-02A0-3035AF1DB0E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b="0" dirty="0">
                            <a:latin typeface="Aptos" panose="020B0004020202020204" pitchFamily="34" charset="0"/>
                          </a:rPr>
                          <m:t>CAS</m:t>
                        </m:r>
                        <m:r>
                          <m:rPr>
                            <m:nor/>
                          </m:rPr>
                          <a:rPr lang="fr-FR" b="0" dirty="0">
                            <a:latin typeface="Aptos" panose="020B0004020202020204" pitchFamily="34" charset="0"/>
                          </a:rPr>
                          <m:t> #</m:t>
                        </m:r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</m:e>
                    </m:d>
                  </m:oMath>
                </a14:m>
                <a:r>
                  <a:rPr lang="fr-FR" b="0" dirty="0">
                    <a:latin typeface="Aptos" panose="020B0004020202020204" pitchFamily="34" charset="0"/>
                  </a:rPr>
                  <a:t> </a:t>
                </a:r>
                <a:r>
                  <a:rPr lang="fr-FR" dirty="0"/>
                  <a:t>CP NON ISCHÉMIQUE</a:t>
                </a:r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5CBF912A-4C8F-46AA-02A0-3035AF1DB0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>
            <a:extLst>
              <a:ext uri="{FF2B5EF4-FFF2-40B4-BE49-F238E27FC236}">
                <a16:creationId xmlns:a16="http://schemas.microsoft.com/office/drawing/2014/main" id="{20EC99DD-9D1D-20E0-26E4-8B8CCC57EDE5}"/>
              </a:ext>
            </a:extLst>
          </p:cNvPr>
          <p:cNvSpPr txBox="1"/>
          <p:nvPr/>
        </p:nvSpPr>
        <p:spPr>
          <a:xfrm>
            <a:off x="7551121" y="5918200"/>
            <a:ext cx="4493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 Am Coll Cardiol EP. 2017 </a:t>
            </a:r>
            <a:r>
              <a:rPr lang="fr-FR" dirty="0" err="1"/>
              <a:t>Jul</a:t>
            </a:r>
            <a:r>
              <a:rPr lang="fr-FR" dirty="0"/>
              <a:t>, 3 (7) 767–778</a:t>
            </a:r>
          </a:p>
        </p:txBody>
      </p:sp>
      <p:pic>
        <p:nvPicPr>
          <p:cNvPr id="9" name="Image 8" descr="Une image contenant texte, diagramme, ligne, Parallèle&#10;&#10;Le contenu généré par l’IA peut être incorrect.">
            <a:extLst>
              <a:ext uri="{FF2B5EF4-FFF2-40B4-BE49-F238E27FC236}">
                <a16:creationId xmlns:a16="http://schemas.microsoft.com/office/drawing/2014/main" id="{D4194566-5799-3898-F310-12490DCE26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3347"/>
          <a:stretch>
            <a:fillRect/>
          </a:stretch>
        </p:blipFill>
        <p:spPr>
          <a:xfrm>
            <a:off x="610637" y="1131277"/>
            <a:ext cx="4787839" cy="4925913"/>
          </a:xfrm>
          <a:prstGeom prst="rect">
            <a:avLst/>
          </a:prstGeom>
        </p:spPr>
      </p:pic>
      <p:pic>
        <p:nvPicPr>
          <p:cNvPr id="10" name="Image 9" descr="Une image contenant texte, ligne, Tracé, nombre&#10;&#10;Le contenu généré par l’IA peut être incorrect.">
            <a:extLst>
              <a:ext uri="{FF2B5EF4-FFF2-40B4-BE49-F238E27FC236}">
                <a16:creationId xmlns:a16="http://schemas.microsoft.com/office/drawing/2014/main" id="{3A693951-6CC7-8790-284F-74F123D91C3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10" t="2129" b="817"/>
          <a:stretch>
            <a:fillRect/>
          </a:stretch>
        </p:blipFill>
        <p:spPr>
          <a:xfrm>
            <a:off x="6478938" y="1257300"/>
            <a:ext cx="5102424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549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0BA1D-25EC-E1E9-CE2E-B60C0B0DA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C43FF066-AC33-A736-1724-DF371065916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b="0" dirty="0">
                            <a:latin typeface="Aptos" panose="020B0004020202020204" pitchFamily="34" charset="0"/>
                          </a:rPr>
                          <m:t>CAS</m:t>
                        </m:r>
                        <m:r>
                          <m:rPr>
                            <m:nor/>
                          </m:rPr>
                          <a:rPr lang="fr-FR" b="0" dirty="0">
                            <a:latin typeface="Aptos" panose="020B0004020202020204" pitchFamily="34" charset="0"/>
                          </a:rPr>
                          <m:t> #</m:t>
                        </m:r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</m:e>
                    </m:d>
                  </m:oMath>
                </a14:m>
                <a:r>
                  <a:rPr lang="fr-FR" b="0" dirty="0">
                    <a:latin typeface="Aptos" panose="020B0004020202020204" pitchFamily="34" charset="0"/>
                  </a:rPr>
                  <a:t> </a:t>
                </a:r>
                <a:r>
                  <a:rPr lang="fr-FR" dirty="0"/>
                  <a:t>CP NON ISCHÉMIQUE – Abord épicardique</a:t>
                </a:r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C43FF066-AC33-A736-1724-DF37106591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>
            <a:extLst>
              <a:ext uri="{FF2B5EF4-FFF2-40B4-BE49-F238E27FC236}">
                <a16:creationId xmlns:a16="http://schemas.microsoft.com/office/drawing/2014/main" id="{A377FB92-BB6C-23F9-5A44-A00D58867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59" y="1022424"/>
            <a:ext cx="5377641" cy="520344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5A7CB95-BA7E-7BBB-08F1-654860F74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78" y="1601127"/>
            <a:ext cx="6730981" cy="383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084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3637B-8A0E-EB61-2C46-8B7D6AC4A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B573C010-4C83-47C6-3EF6-51A54359F6C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b="0" dirty="0">
                            <a:latin typeface="Aptos" panose="020B0004020202020204" pitchFamily="34" charset="0"/>
                          </a:rPr>
                          <m:t>CAS</m:t>
                        </m:r>
                        <m:r>
                          <m:rPr>
                            <m:nor/>
                          </m:rPr>
                          <a:rPr lang="fr-FR" b="0" dirty="0">
                            <a:latin typeface="Aptos" panose="020B0004020202020204" pitchFamily="34" charset="0"/>
                          </a:rPr>
                          <m:t> #</m:t>
                        </m:r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</m:e>
                    </m:d>
                  </m:oMath>
                </a14:m>
                <a:r>
                  <a:rPr lang="fr-FR" b="0" dirty="0">
                    <a:latin typeface="Aptos" panose="020B0004020202020204" pitchFamily="34" charset="0"/>
                  </a:rPr>
                  <a:t> </a:t>
                </a:r>
                <a:r>
                  <a:rPr lang="fr-FR" dirty="0"/>
                  <a:t>CP NON ISCHÉMIQUE– Abord </a:t>
                </a:r>
                <a:r>
                  <a:rPr lang="fr-FR" dirty="0" err="1"/>
                  <a:t>épiccardique</a:t>
                </a:r>
                <a:endParaRPr lang="fr-FR" dirty="0"/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B573C010-4C83-47C6-3EF6-51A54359F6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e 2">
            <a:extLst>
              <a:ext uri="{FF2B5EF4-FFF2-40B4-BE49-F238E27FC236}">
                <a16:creationId xmlns:a16="http://schemas.microsoft.com/office/drawing/2014/main" id="{2E7C6315-520C-54AF-0124-AB35523FE691}"/>
              </a:ext>
            </a:extLst>
          </p:cNvPr>
          <p:cNvGrpSpPr/>
          <p:nvPr/>
        </p:nvGrpSpPr>
        <p:grpSpPr>
          <a:xfrm>
            <a:off x="402697" y="1090719"/>
            <a:ext cx="4256389" cy="5237509"/>
            <a:chOff x="299047" y="623713"/>
            <a:chExt cx="5080552" cy="5982885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05D42CFD-2D85-8C2C-FCCA-EC141D82A395}"/>
                </a:ext>
              </a:extLst>
            </p:cNvPr>
            <p:cNvGrpSpPr/>
            <p:nvPr/>
          </p:nvGrpSpPr>
          <p:grpSpPr>
            <a:xfrm>
              <a:off x="299049" y="623713"/>
              <a:ext cx="5080550" cy="5982885"/>
              <a:chOff x="125864" y="710799"/>
              <a:chExt cx="5080550" cy="5982885"/>
            </a:xfrm>
          </p:grpSpPr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91D13184-39DD-6D18-C257-342A1F79E0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2915"/>
              <a:stretch/>
            </p:blipFill>
            <p:spPr>
              <a:xfrm>
                <a:off x="125864" y="710799"/>
                <a:ext cx="5080549" cy="2066954"/>
              </a:xfrm>
              <a:prstGeom prst="rect">
                <a:avLst/>
              </a:prstGeom>
            </p:spPr>
          </p:pic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5492466F-F769-DFB5-8004-F37067E2FE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5477"/>
              <a:stretch/>
            </p:blipFill>
            <p:spPr>
              <a:xfrm>
                <a:off x="125865" y="2777753"/>
                <a:ext cx="5080549" cy="2164682"/>
              </a:xfrm>
              <a:prstGeom prst="rect">
                <a:avLst/>
              </a:prstGeom>
            </p:spPr>
          </p:pic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0C591F15-15F2-39FF-8B2E-C8B45FCE1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5865" y="4942435"/>
                <a:ext cx="5080549" cy="1751249"/>
              </a:xfrm>
              <a:prstGeom prst="rect">
                <a:avLst/>
              </a:prstGeom>
            </p:spPr>
          </p:pic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C2719D8-3CF8-8596-C38B-477A50666843}"/>
                </a:ext>
              </a:extLst>
            </p:cNvPr>
            <p:cNvSpPr/>
            <p:nvPr/>
          </p:nvSpPr>
          <p:spPr>
            <a:xfrm>
              <a:off x="299049" y="2215540"/>
              <a:ext cx="5080549" cy="430775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B10969C-73A7-AB21-47FD-668F7F495F1B}"/>
                </a:ext>
              </a:extLst>
            </p:cNvPr>
            <p:cNvSpPr/>
            <p:nvPr/>
          </p:nvSpPr>
          <p:spPr>
            <a:xfrm>
              <a:off x="299048" y="3570514"/>
              <a:ext cx="5080549" cy="340688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203A15F-C2EF-149F-C2C2-CB50AC76FA54}"/>
                </a:ext>
              </a:extLst>
            </p:cNvPr>
            <p:cNvSpPr/>
            <p:nvPr/>
          </p:nvSpPr>
          <p:spPr>
            <a:xfrm>
              <a:off x="299047" y="5637468"/>
              <a:ext cx="5080549" cy="252297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5F62F31-DFF7-C3F4-B68B-940DDF88B435}"/>
                </a:ext>
              </a:extLst>
            </p:cNvPr>
            <p:cNvSpPr/>
            <p:nvPr/>
          </p:nvSpPr>
          <p:spPr>
            <a:xfrm>
              <a:off x="299047" y="6332089"/>
              <a:ext cx="5080549" cy="252297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B2E0E1F9-CF17-62B7-36BC-A83D7BED12EC}"/>
              </a:ext>
            </a:extLst>
          </p:cNvPr>
          <p:cNvGrpSpPr/>
          <p:nvPr/>
        </p:nvGrpSpPr>
        <p:grpSpPr>
          <a:xfrm>
            <a:off x="5234250" y="1090719"/>
            <a:ext cx="6090596" cy="3480044"/>
            <a:chOff x="6171048" y="2018755"/>
            <a:chExt cx="5770395" cy="3277689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6AE97C9D-C2F9-1DE3-0401-79FECF2F007D}"/>
                </a:ext>
              </a:extLst>
            </p:cNvPr>
            <p:cNvGrpSpPr/>
            <p:nvPr/>
          </p:nvGrpSpPr>
          <p:grpSpPr>
            <a:xfrm>
              <a:off x="6171048" y="2018755"/>
              <a:ext cx="5770395" cy="3277689"/>
              <a:chOff x="6295740" y="710799"/>
              <a:chExt cx="5770395" cy="3277689"/>
            </a:xfrm>
          </p:grpSpPr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id="{BE1E9031-3957-85CB-F6C3-F76A872F9C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6923"/>
              <a:stretch/>
            </p:blipFill>
            <p:spPr>
              <a:xfrm>
                <a:off x="6295740" y="710799"/>
                <a:ext cx="5770393" cy="1972723"/>
              </a:xfrm>
              <a:prstGeom prst="rect">
                <a:avLst/>
              </a:prstGeom>
            </p:spPr>
          </p:pic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A0D5DAB7-6CAF-C4CC-86F5-48BA050C76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95741" y="2669749"/>
                <a:ext cx="5770394" cy="1318739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398F4D-A860-DADC-F4D8-6B98D5489303}"/>
                </a:ext>
              </a:extLst>
            </p:cNvPr>
            <p:cNvSpPr/>
            <p:nvPr/>
          </p:nvSpPr>
          <p:spPr>
            <a:xfrm>
              <a:off x="8287788" y="2440595"/>
              <a:ext cx="3653653" cy="36334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2DF4985-2905-FC57-F4B7-B572448EF38E}"/>
                </a:ext>
              </a:extLst>
            </p:cNvPr>
            <p:cNvSpPr/>
            <p:nvPr/>
          </p:nvSpPr>
          <p:spPr>
            <a:xfrm>
              <a:off x="8287788" y="2806047"/>
              <a:ext cx="3653653" cy="339355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6ED8981-3A91-CBE0-63EF-7653971FF0C1}"/>
                </a:ext>
              </a:extLst>
            </p:cNvPr>
            <p:cNvSpPr/>
            <p:nvPr/>
          </p:nvSpPr>
          <p:spPr>
            <a:xfrm>
              <a:off x="8287788" y="3592609"/>
              <a:ext cx="3653653" cy="339356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C1AAD09B-1C3E-229F-972B-565A848BAC5B}"/>
              </a:ext>
            </a:extLst>
          </p:cNvPr>
          <p:cNvSpPr txBox="1"/>
          <p:nvPr/>
        </p:nvSpPr>
        <p:spPr>
          <a:xfrm>
            <a:off x="5682416" y="5509521"/>
            <a:ext cx="61068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800" dirty="0">
                <a:solidFill>
                  <a:schemeClr val="accent2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AHA, HRS &amp; EHRA EXPERT CONSENSUS (2019)</a:t>
            </a:r>
          </a:p>
          <a:p>
            <a:pPr algn="r"/>
            <a:r>
              <a:rPr lang="fr-FR" sz="1800" dirty="0">
                <a:solidFill>
                  <a:schemeClr val="accent2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ESC GUIDELINES (2022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42323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6A2F7-C79E-1887-A0E1-5D8F2ED66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ED1D075E-673B-E449-D956-DF4ABE35A8D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b="0" dirty="0">
                            <a:latin typeface="Aptos" panose="020B0004020202020204" pitchFamily="34" charset="0"/>
                          </a:rPr>
                          <m:t>CAS</m:t>
                        </m:r>
                        <m:r>
                          <m:rPr>
                            <m:nor/>
                          </m:rPr>
                          <a:rPr lang="fr-FR" b="0" dirty="0">
                            <a:latin typeface="Aptos" panose="020B0004020202020204" pitchFamily="34" charset="0"/>
                          </a:rPr>
                          <m:t> #</m:t>
                        </m:r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</m:e>
                    </m:d>
                  </m:oMath>
                </a14:m>
                <a:r>
                  <a:rPr lang="fr-FR" b="0" dirty="0">
                    <a:latin typeface="Aptos" panose="020B0004020202020204" pitchFamily="34" charset="0"/>
                  </a:rPr>
                  <a:t> </a:t>
                </a:r>
                <a:r>
                  <a:rPr lang="fr-FR" dirty="0"/>
                  <a:t>CP NON ISCHÉMIQUE – Abord épicardique</a:t>
                </a:r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ED1D075E-673B-E449-D956-DF4ABE35A8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layers">
            <a:hlinkClick r:id="" action="ppaction://media"/>
            <a:extLst>
              <a:ext uri="{FF2B5EF4-FFF2-40B4-BE49-F238E27FC236}">
                <a16:creationId xmlns:a16="http://schemas.microsoft.com/office/drawing/2014/main" id="{2900F10C-BA26-E99D-9C80-D198ECA4B1D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589.545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8150" y="962038"/>
            <a:ext cx="6595316" cy="493392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11D8E2F-9F13-8B24-A9CE-11A433D3F1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008" y="1080571"/>
            <a:ext cx="4928305" cy="4307416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AAF40634-0624-AC51-C751-6BE182826CE4}"/>
              </a:ext>
            </a:extLst>
          </p:cNvPr>
          <p:cNvSpPr txBox="1"/>
          <p:nvPr/>
        </p:nvSpPr>
        <p:spPr>
          <a:xfrm>
            <a:off x="214008" y="5464162"/>
            <a:ext cx="511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! Antécédents de chirurgie cardiaque - Pontages</a:t>
            </a:r>
          </a:p>
        </p:txBody>
      </p:sp>
    </p:spTree>
    <p:extLst>
      <p:ext uri="{BB962C8B-B14F-4D97-AF65-F5344CB8AC3E}">
        <p14:creationId xmlns:p14="http://schemas.microsoft.com/office/powerpoint/2010/main" val="216607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C4991-FFE4-5370-5266-019E9C236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7FFE0C-4C6B-0AF5-3041-B0F1C6354DC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fr-FR" dirty="0"/>
              <a:t>CAS PRATIQUE #6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1D89871-98E3-624C-3937-A4FE399FF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339" y="967131"/>
            <a:ext cx="5898070" cy="456036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142B5D8-3E0C-9E79-7C1A-364C0222D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88" y="1100137"/>
            <a:ext cx="5726049" cy="442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510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8602A-4761-DA2E-6A60-57DE68131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946CCE-FB7F-E925-DFFC-435142E7E97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fr-FR" dirty="0"/>
              <a:t>CAS PRATIQUE #6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F51CEDD-7EC5-FC63-0756-EA9CCA167F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465" r="10204" b="6909"/>
          <a:stretch>
            <a:fillRect/>
          </a:stretch>
        </p:blipFill>
        <p:spPr>
          <a:xfrm>
            <a:off x="0" y="881187"/>
            <a:ext cx="4947781" cy="552085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FC44467-E41F-48AA-9198-1272DDFB83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42" r="5507" b="11503"/>
          <a:stretch>
            <a:fillRect/>
          </a:stretch>
        </p:blipFill>
        <p:spPr>
          <a:xfrm>
            <a:off x="5094739" y="881186"/>
            <a:ext cx="7030211" cy="531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249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B6037-D126-D18F-190C-E154E02DA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658CA4-E3C8-0109-E8B1-43A08FB7D1E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fr-FR" dirty="0"/>
              <a:t>CAS PRATIQUE #7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E6FA47E-E0E7-1E9F-7A86-497F0158FF98}"/>
              </a:ext>
            </a:extLst>
          </p:cNvPr>
          <p:cNvSpPr txBox="1">
            <a:spLocks/>
          </p:cNvSpPr>
          <p:nvPr/>
        </p:nvSpPr>
        <p:spPr>
          <a:xfrm>
            <a:off x="451986" y="1766170"/>
            <a:ext cx="10967219" cy="3575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7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213" lvl="1" indent="0">
              <a:buFont typeface="Arial" panose="020B0604020202020204" pitchFamily="34" charset="0"/>
              <a:buNone/>
            </a:pPr>
            <a:r>
              <a:rPr lang="fr-FR" sz="2000" b="1" dirty="0">
                <a:latin typeface="Aptos SemiBold" panose="020B0004020202020204" pitchFamily="34" charset="0"/>
                <a:cs typeface="Arial" panose="020B0604020202020204" pitchFamily="34" charset="0"/>
              </a:rPr>
              <a:t>PHENOTYPE – SUBSTRAT : CP NON ISCHEMIQUE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A8F6DC4C-5FBE-9F07-294E-41C4445AE602}"/>
              </a:ext>
            </a:extLst>
          </p:cNvPr>
          <p:cNvSpPr txBox="1">
            <a:spLocks/>
          </p:cNvSpPr>
          <p:nvPr/>
        </p:nvSpPr>
        <p:spPr>
          <a:xfrm>
            <a:off x="451985" y="2123752"/>
            <a:ext cx="11127623" cy="289841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447675">
              <a:lnSpc>
                <a:spcPct val="120000"/>
              </a:lnSpc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</a:rPr>
              <a:t>M.C 45 ans </a:t>
            </a:r>
          </a:p>
          <a:p>
            <a:pPr marL="447675" indent="-447675">
              <a:lnSpc>
                <a:spcPct val="120000"/>
              </a:lnSpc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</a:rPr>
              <a:t>Pas d’antécédents extra CV</a:t>
            </a:r>
          </a:p>
          <a:p>
            <a:pPr marL="447675" indent="-447675">
              <a:lnSpc>
                <a:spcPct val="120000"/>
              </a:lnSpc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</a:rPr>
              <a:t>DAVD muté PKP2</a:t>
            </a:r>
          </a:p>
          <a:p>
            <a:pPr marL="447675" indent="-447675">
              <a:lnSpc>
                <a:spcPct val="120000"/>
              </a:lnSpc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</a:rPr>
              <a:t>Bisoce 2.5mg</a:t>
            </a:r>
          </a:p>
          <a:p>
            <a:pPr marL="447675" indent="-447675">
              <a:lnSpc>
                <a:spcPct val="120000"/>
              </a:lnSpc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</a:rPr>
              <a:t>Lipothymie</a:t>
            </a:r>
          </a:p>
        </p:txBody>
      </p:sp>
    </p:spTree>
    <p:extLst>
      <p:ext uri="{BB962C8B-B14F-4D97-AF65-F5344CB8AC3E}">
        <p14:creationId xmlns:p14="http://schemas.microsoft.com/office/powerpoint/2010/main" val="4152031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488B1-954C-C563-4C72-A390E3CA4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Une image contenant texte, diagramme, ligne, Tracé&#10;&#10;Le contenu généré par l’IA peut être incorrect.">
            <a:extLst>
              <a:ext uri="{FF2B5EF4-FFF2-40B4-BE49-F238E27FC236}">
                <a16:creationId xmlns:a16="http://schemas.microsoft.com/office/drawing/2014/main" id="{1F1D9198-5172-0EC4-1898-5365C27C84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44112" y="1024915"/>
            <a:ext cx="6903776" cy="5401140"/>
          </a:xfr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5C445F1-71AB-CA66-3EBB-18CDA2C44BF0}"/>
              </a:ext>
            </a:extLst>
          </p:cNvPr>
          <p:cNvSpPr txBox="1"/>
          <p:nvPr/>
        </p:nvSpPr>
        <p:spPr>
          <a:xfrm>
            <a:off x="9795290" y="5962769"/>
            <a:ext cx="22808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>
                <a:solidFill>
                  <a:schemeClr val="accent2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VANISH 2 NEJM (2025)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2F93528-03A4-EDFC-5CA7-39ABAA41B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données</a:t>
            </a:r>
          </a:p>
        </p:txBody>
      </p:sp>
    </p:spTree>
    <p:extLst>
      <p:ext uri="{BB962C8B-B14F-4D97-AF65-F5344CB8AC3E}">
        <p14:creationId xmlns:p14="http://schemas.microsoft.com/office/powerpoint/2010/main" val="373887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B67C0-6394-5084-8AC5-41782574B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34C98A-1A8F-68FA-E332-5C065675C39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fr-FR" dirty="0"/>
              <a:t>CAS PRATIQUE #7</a:t>
            </a:r>
          </a:p>
        </p:txBody>
      </p:sp>
      <p:pic>
        <p:nvPicPr>
          <p:cNvPr id="5" name="Image 4" descr="Une image contenant texte, noir et blanc&#10;&#10;Le contenu généré par l’IA peut être incorrect.">
            <a:extLst>
              <a:ext uri="{FF2B5EF4-FFF2-40B4-BE49-F238E27FC236}">
                <a16:creationId xmlns:a16="http://schemas.microsoft.com/office/drawing/2014/main" id="{AC07265E-3615-0F89-B0BF-011AC2AE5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553" y="1036829"/>
            <a:ext cx="9256409" cy="533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614607"/>
      </p:ext>
    </p:extLst>
  </p:cSld>
  <p:clrMapOvr>
    <a:masterClrMapping/>
  </p:clrMapOvr>
  <p:transition spd="slow"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E0656-4943-7A3A-5837-1656BAE81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EFA2FC-11B0-5020-7456-E9B532EBCF1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fr-FR" dirty="0"/>
              <a:t>CAS PRATIQUE #7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B80C982-21DC-4032-7EAB-44C676150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578" y="1094090"/>
            <a:ext cx="8608844" cy="518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05901"/>
      </p:ext>
    </p:extLst>
  </p:cSld>
  <p:clrMapOvr>
    <a:masterClrMapping/>
  </p:clrMapOvr>
  <p:transition spd="slow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906C0-D50B-126B-B395-1F77A83AD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66B6E2-03FE-B985-4965-17DB93EBD48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fr-FR" dirty="0"/>
              <a:t>CAS PRATIQUE #7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6B59EA66-EB8F-B885-EC90-AC3B14E402B4}"/>
              </a:ext>
            </a:extLst>
          </p:cNvPr>
          <p:cNvSpPr txBox="1">
            <a:spLocks/>
          </p:cNvSpPr>
          <p:nvPr/>
        </p:nvSpPr>
        <p:spPr>
          <a:xfrm>
            <a:off x="451986" y="1766170"/>
            <a:ext cx="10967219" cy="3575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7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213" lvl="1" indent="0">
              <a:buFont typeface="Arial" panose="020B0604020202020204" pitchFamily="34" charset="0"/>
              <a:buNone/>
            </a:pPr>
            <a:r>
              <a:rPr lang="fr-FR" sz="2000" b="1" dirty="0">
                <a:latin typeface="Aptos SemiBold" panose="020B0004020202020204" pitchFamily="34" charset="0"/>
                <a:cs typeface="Arial" panose="020B0604020202020204" pitchFamily="34" charset="0"/>
              </a:rPr>
              <a:t>PHENOTYPE – SUBSTRAT : CP NON ISCHEMIQUE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B3A2216-413A-732C-DE57-123202E2167E}"/>
              </a:ext>
            </a:extLst>
          </p:cNvPr>
          <p:cNvSpPr txBox="1">
            <a:spLocks/>
          </p:cNvSpPr>
          <p:nvPr/>
        </p:nvSpPr>
        <p:spPr>
          <a:xfrm>
            <a:off x="451985" y="2123752"/>
            <a:ext cx="11127623" cy="130524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447675">
              <a:lnSpc>
                <a:spcPct val="120000"/>
              </a:lnSpc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</a:rPr>
              <a:t>DAI </a:t>
            </a:r>
          </a:p>
          <a:p>
            <a:pPr marL="447675" indent="-447675">
              <a:lnSpc>
                <a:spcPct val="120000"/>
              </a:lnSpc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</a:rPr>
              <a:t>Majoration Bisoce dose maximale tolérée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7E0BC3-0E9B-D829-AE75-0B9771739CFF}"/>
              </a:ext>
            </a:extLst>
          </p:cNvPr>
          <p:cNvSpPr txBox="1">
            <a:spLocks/>
          </p:cNvSpPr>
          <p:nvPr/>
        </p:nvSpPr>
        <p:spPr>
          <a:xfrm>
            <a:off x="451985" y="4525127"/>
            <a:ext cx="11127623" cy="130524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447675">
              <a:lnSpc>
                <a:spcPct val="120000"/>
              </a:lnSpc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</a:rPr>
              <a:t>Ablation </a:t>
            </a:r>
          </a:p>
          <a:p>
            <a:pPr marL="447675" indent="-447675">
              <a:lnSpc>
                <a:spcPct val="120000"/>
              </a:lnSpc>
              <a:buFont typeface="Wingdings" pitchFamily="2" charset="2"/>
              <a:buChar char="Ø"/>
            </a:pPr>
            <a:r>
              <a:rPr lang="fr-FR" sz="2000" dirty="0">
                <a:latin typeface="Aptos Light" panose="020B0004020202020204" pitchFamily="34" charset="0"/>
              </a:rPr>
              <a:t>Approche combinée endo-</a:t>
            </a:r>
            <a:r>
              <a:rPr lang="fr-FR" sz="2000" dirty="0" err="1">
                <a:latin typeface="Aptos Light" panose="020B0004020202020204" pitchFamily="34" charset="0"/>
              </a:rPr>
              <a:t>epi</a:t>
            </a:r>
            <a:r>
              <a:rPr lang="fr-FR" sz="2000" dirty="0">
                <a:latin typeface="Aptos Light" panose="020B0004020202020204" pitchFamily="34" charset="0"/>
              </a:rPr>
              <a:t>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7FEE67A-8F3D-7A3F-F757-1E6DAB1DB28A}"/>
              </a:ext>
            </a:extLst>
          </p:cNvPr>
          <p:cNvSpPr txBox="1"/>
          <p:nvPr/>
        </p:nvSpPr>
        <p:spPr>
          <a:xfrm>
            <a:off x="5225176" y="3792397"/>
            <a:ext cx="3699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RECIDIVE</a:t>
            </a:r>
          </a:p>
        </p:txBody>
      </p:sp>
    </p:spTree>
    <p:extLst>
      <p:ext uri="{BB962C8B-B14F-4D97-AF65-F5344CB8AC3E}">
        <p14:creationId xmlns:p14="http://schemas.microsoft.com/office/powerpoint/2010/main" val="400555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D2CCC-6615-01DE-22A7-0A5E40727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3B3DA4-78EB-0860-09F6-221036F52DD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fr-FR" dirty="0"/>
              <a:t>CAS PRATIQUE #7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88B4CA1-F522-A728-7B23-213A0A419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1039924"/>
            <a:ext cx="2663486" cy="514242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8DFC3E7-3979-BD22-26EF-55ECA665F7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772" r="68121" b="5765"/>
          <a:stretch>
            <a:fillRect/>
          </a:stretch>
        </p:blipFill>
        <p:spPr>
          <a:xfrm>
            <a:off x="4688732" y="1111823"/>
            <a:ext cx="4124528" cy="502906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D55F0B3-95D5-B5D8-E789-5F5B708D3EE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2478"/>
          <a:stretch>
            <a:fillRect/>
          </a:stretch>
        </p:blipFill>
        <p:spPr>
          <a:xfrm>
            <a:off x="214008" y="1039924"/>
            <a:ext cx="4474724" cy="52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630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178EC-C530-41FE-C38A-FEC6730BC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Power Point Art vectoriel, icônes et graphiques à télécharger gratuitement">
            <a:extLst>
              <a:ext uri="{FF2B5EF4-FFF2-40B4-BE49-F238E27FC236}">
                <a16:creationId xmlns:a16="http://schemas.microsoft.com/office/drawing/2014/main" id="{29071517-1C1F-E5D3-EA61-710C02C49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r="2" b="2"/>
          <a:stretch>
            <a:fillRect/>
          </a:stretch>
        </p:blipFill>
        <p:spPr bwMode="auto">
          <a:xfrm flipH="1">
            <a:off x="20" y="10"/>
            <a:ext cx="7715230" cy="641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681775FD-0414-E255-8E64-282F068F9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7079" y="2543968"/>
            <a:ext cx="8510392" cy="1325563"/>
          </a:xfrm>
        </p:spPr>
        <p:txBody>
          <a:bodyPr anchor="ctr">
            <a:normAutofit/>
          </a:bodyPr>
          <a:lstStyle/>
          <a:p>
            <a:r>
              <a:rPr lang="fr-FR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1364639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994D2-CF0E-3566-A31A-AD2186693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F26BF18-1344-2B5C-4968-576728EE2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Conclusion – comment choisir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12852C5-428D-1C04-0E48-7F83AB744E1F}"/>
              </a:ext>
            </a:extLst>
          </p:cNvPr>
          <p:cNvSpPr txBox="1"/>
          <p:nvPr/>
        </p:nvSpPr>
        <p:spPr>
          <a:xfrm>
            <a:off x="6095994" y="1303843"/>
            <a:ext cx="4026597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ETAT GENERAL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2682466-0318-3259-1F47-0FEA388FCF84}"/>
              </a:ext>
            </a:extLst>
          </p:cNvPr>
          <p:cNvSpPr txBox="1"/>
          <p:nvPr/>
        </p:nvSpPr>
        <p:spPr>
          <a:xfrm>
            <a:off x="6095994" y="2784193"/>
            <a:ext cx="4026597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CARACTERISTIQUES DE LA TV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C04C312-6B8A-B7FF-F84F-0AB51297B33C}"/>
              </a:ext>
            </a:extLst>
          </p:cNvPr>
          <p:cNvSpPr txBox="1"/>
          <p:nvPr/>
        </p:nvSpPr>
        <p:spPr>
          <a:xfrm>
            <a:off x="6095993" y="4079877"/>
            <a:ext cx="4026597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IMAGERIE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FC8339F-8DAE-FF21-5CFA-EC4450DCDC06}"/>
              </a:ext>
            </a:extLst>
          </p:cNvPr>
          <p:cNvSpPr txBox="1"/>
          <p:nvPr/>
        </p:nvSpPr>
        <p:spPr>
          <a:xfrm>
            <a:off x="6095993" y="5227944"/>
            <a:ext cx="4026597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DEGRE D’URGENCE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BFABB18-5351-1E06-1C9F-001E0B30EC5B}"/>
              </a:ext>
            </a:extLst>
          </p:cNvPr>
          <p:cNvSpPr txBox="1"/>
          <p:nvPr/>
        </p:nvSpPr>
        <p:spPr>
          <a:xfrm>
            <a:off x="6095994" y="1746731"/>
            <a:ext cx="37404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Comorbidités – tolérance </a:t>
            </a:r>
          </a:p>
          <a:p>
            <a:pPr marL="285750" indent="-285750">
              <a:buFontTx/>
              <a:buChar char="-"/>
            </a:pPr>
            <a:r>
              <a:rPr lang="fr-FR" dirty="0"/>
              <a:t>Contre indications / accessibilité</a:t>
            </a:r>
          </a:p>
          <a:p>
            <a:pPr marL="285750" indent="-285750">
              <a:buFontTx/>
              <a:buChar char="-"/>
            </a:pPr>
            <a:r>
              <a:rPr lang="fr-FR" dirty="0"/>
              <a:t>Traitement anti arythmique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1512E059-D7B5-FB0F-400A-8AE132F51738}"/>
              </a:ext>
            </a:extLst>
          </p:cNvPr>
          <p:cNvGrpSpPr/>
          <p:nvPr/>
        </p:nvGrpSpPr>
        <p:grpSpPr>
          <a:xfrm>
            <a:off x="621732" y="1219035"/>
            <a:ext cx="4026598" cy="5025057"/>
            <a:chOff x="621732" y="1219035"/>
            <a:chExt cx="4026598" cy="5025057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9937D9D2-1AAE-047F-8FA0-2E13ABB07444}"/>
                </a:ext>
              </a:extLst>
            </p:cNvPr>
            <p:cNvSpPr txBox="1"/>
            <p:nvPr/>
          </p:nvSpPr>
          <p:spPr>
            <a:xfrm>
              <a:off x="621733" y="1219035"/>
              <a:ext cx="4026597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accent1">
                      <a:lumMod val="75000"/>
                    </a:schemeClr>
                  </a:solidFill>
                </a:rPr>
                <a:t>TYPE CARDIOPATHIE SOUS JACENTE </a:t>
              </a: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5284C76-EA1E-4A19-7865-ECAAB05B1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1732" y="2203115"/>
              <a:ext cx="4026597" cy="4040977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C8FE96E4-CA66-45B2-1D11-DD547D87B938}"/>
                </a:ext>
              </a:extLst>
            </p:cNvPr>
            <p:cNvSpPr txBox="1"/>
            <p:nvPr/>
          </p:nvSpPr>
          <p:spPr>
            <a:xfrm>
              <a:off x="1629915" y="1712227"/>
              <a:ext cx="2010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ENDO ET/OU EPI ?</a:t>
              </a: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61D09B99-C2AF-5D82-666F-50A7B1D00C03}"/>
              </a:ext>
            </a:extLst>
          </p:cNvPr>
          <p:cNvSpPr txBox="1"/>
          <p:nvPr/>
        </p:nvSpPr>
        <p:spPr>
          <a:xfrm>
            <a:off x="6095994" y="3268811"/>
            <a:ext cx="3919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 Documentation ECG /EGM</a:t>
            </a:r>
          </a:p>
          <a:p>
            <a:r>
              <a:rPr lang="fr-FR" dirty="0"/>
              <a:t>- Monomorphe / polymorphe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8C01306-82C6-3F36-7441-4A5B75847A8A}"/>
              </a:ext>
            </a:extLst>
          </p:cNvPr>
          <p:cNvSpPr txBox="1"/>
          <p:nvPr/>
        </p:nvSpPr>
        <p:spPr>
          <a:xfrm>
            <a:off x="6095993" y="4477946"/>
            <a:ext cx="1314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- Substrat </a:t>
            </a:r>
          </a:p>
          <a:p>
            <a:r>
              <a:rPr lang="fr-FR" dirty="0"/>
              <a:t>- Thrombus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041AB59-386C-240D-F34B-5D7FFC77E599}"/>
              </a:ext>
            </a:extLst>
          </p:cNvPr>
          <p:cNvSpPr txBox="1"/>
          <p:nvPr/>
        </p:nvSpPr>
        <p:spPr>
          <a:xfrm>
            <a:off x="6095993" y="5666396"/>
            <a:ext cx="3845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Orage rythmique / épisodes isolés</a:t>
            </a:r>
          </a:p>
          <a:p>
            <a:pPr marL="285750" indent="-285750">
              <a:buFontTx/>
              <a:buChar char="-"/>
            </a:pPr>
            <a:r>
              <a:rPr lang="fr-FR" dirty="0"/>
              <a:t>Thérapie DAI</a:t>
            </a:r>
          </a:p>
        </p:txBody>
      </p:sp>
    </p:spTree>
    <p:extLst>
      <p:ext uri="{BB962C8B-B14F-4D97-AF65-F5344CB8AC3E}">
        <p14:creationId xmlns:p14="http://schemas.microsoft.com/office/powerpoint/2010/main" val="62526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/>
      <p:bldP spid="21" grpId="0"/>
      <p:bldP spid="23" grpId="0"/>
      <p:bldP spid="2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3BCAA-623D-F704-9EF4-E77CFE9BD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Power Point Art vectoriel, icônes et graphiques à télécharger gratuitement">
            <a:extLst>
              <a:ext uri="{FF2B5EF4-FFF2-40B4-BE49-F238E27FC236}">
                <a16:creationId xmlns:a16="http://schemas.microsoft.com/office/drawing/2014/main" id="{BBA026D5-F260-23CD-1E5E-89060B702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r="2" b="2"/>
          <a:stretch>
            <a:fillRect/>
          </a:stretch>
        </p:blipFill>
        <p:spPr bwMode="auto">
          <a:xfrm flipH="1">
            <a:off x="20" y="10"/>
            <a:ext cx="7715230" cy="641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39B398B6-DCBD-00E2-99CE-CF843DEEA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7079" y="2543968"/>
            <a:ext cx="8510392" cy="1325563"/>
          </a:xfrm>
        </p:spPr>
        <p:txBody>
          <a:bodyPr anchor="ctr">
            <a:normAutofit/>
          </a:bodyPr>
          <a:lstStyle/>
          <a:p>
            <a:r>
              <a:rPr lang="fr-FR" dirty="0"/>
              <a:t>Merci de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11179401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2">
            <a:extLst>
              <a:ext uri="{FF2B5EF4-FFF2-40B4-BE49-F238E27FC236}">
                <a16:creationId xmlns:a16="http://schemas.microsoft.com/office/drawing/2014/main" id="{EC7C9831-B2F4-2893-D68A-21D18FA7198E}"/>
              </a:ext>
            </a:extLst>
          </p:cNvPr>
          <p:cNvSpPr txBox="1">
            <a:spLocks/>
          </p:cNvSpPr>
          <p:nvPr/>
        </p:nvSpPr>
        <p:spPr>
          <a:xfrm>
            <a:off x="125864" y="162209"/>
            <a:ext cx="9955396" cy="548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IMPORTANCE DE L’EVALUATION PREALABLE DU PATIENT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2B3C7F7-BD59-1D04-7638-752ABFB2F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85" y="1430849"/>
            <a:ext cx="5220422" cy="2984260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BDD65FA4-EF0A-21C1-8CB2-6FC9ABDFAC58}"/>
              </a:ext>
            </a:extLst>
          </p:cNvPr>
          <p:cNvGrpSpPr/>
          <p:nvPr/>
        </p:nvGrpSpPr>
        <p:grpSpPr>
          <a:xfrm>
            <a:off x="45720" y="4382413"/>
            <a:ext cx="5273174" cy="2414374"/>
            <a:chOff x="0" y="4130953"/>
            <a:chExt cx="5273174" cy="2414374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CE161EE-DB5F-7AD0-4398-747066989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144" y="4130953"/>
              <a:ext cx="5193030" cy="2242998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C4E4142C-BABD-61D4-A232-62F1AF7A7312}"/>
                </a:ext>
              </a:extLst>
            </p:cNvPr>
            <p:cNvSpPr txBox="1"/>
            <p:nvPr/>
          </p:nvSpPr>
          <p:spPr>
            <a:xfrm>
              <a:off x="0" y="6299106"/>
              <a:ext cx="218681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b="1" dirty="0" err="1"/>
                <a:t>Zeppenfeld</a:t>
              </a:r>
              <a:r>
                <a:rPr lang="fr-FR" sz="1000" b="1" dirty="0"/>
                <a:t> et al. JACC EP (2018)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D9BC834F-CAF8-E2C3-D767-89479C299492}"/>
              </a:ext>
            </a:extLst>
          </p:cNvPr>
          <p:cNvSpPr/>
          <p:nvPr/>
        </p:nvSpPr>
        <p:spPr>
          <a:xfrm>
            <a:off x="80010" y="962259"/>
            <a:ext cx="5547360" cy="580032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227511-526B-8525-FDA3-2593BAA312E4}"/>
              </a:ext>
            </a:extLst>
          </p:cNvPr>
          <p:cNvSpPr/>
          <p:nvPr/>
        </p:nvSpPr>
        <p:spPr>
          <a:xfrm>
            <a:off x="5707514" y="962259"/>
            <a:ext cx="6358622" cy="87124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E18A30-D664-B6BB-55D6-F3230B157AAD}"/>
              </a:ext>
            </a:extLst>
          </p:cNvPr>
          <p:cNvSpPr/>
          <p:nvPr/>
        </p:nvSpPr>
        <p:spPr>
          <a:xfrm>
            <a:off x="5707514" y="3587234"/>
            <a:ext cx="6358622" cy="165575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12B08AF-70C0-7D23-17F2-DBE9951C425B}"/>
              </a:ext>
            </a:extLst>
          </p:cNvPr>
          <p:cNvSpPr txBox="1"/>
          <p:nvPr/>
        </p:nvSpPr>
        <p:spPr>
          <a:xfrm>
            <a:off x="970290" y="1018511"/>
            <a:ext cx="3766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CARDIOPATHIE SOUS JACENTE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2BD81E-6A68-BD12-C619-8D4690B1D138}"/>
              </a:ext>
            </a:extLst>
          </p:cNvPr>
          <p:cNvSpPr txBox="1"/>
          <p:nvPr/>
        </p:nvSpPr>
        <p:spPr>
          <a:xfrm>
            <a:off x="7910120" y="987436"/>
            <a:ext cx="1945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ETAT GENERAL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0F3F144-EFA3-A330-DC57-6EA83E13AA64}"/>
              </a:ext>
            </a:extLst>
          </p:cNvPr>
          <p:cNvSpPr txBox="1"/>
          <p:nvPr/>
        </p:nvSpPr>
        <p:spPr>
          <a:xfrm>
            <a:off x="7020967" y="3669030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7030A0"/>
                </a:solidFill>
              </a:rPr>
              <a:t>IMAGERIE PRE-PROCEDURALE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8672F1-AD87-38A9-56EF-198CE93147FA}"/>
              </a:ext>
            </a:extLst>
          </p:cNvPr>
          <p:cNvSpPr/>
          <p:nvPr/>
        </p:nvSpPr>
        <p:spPr>
          <a:xfrm>
            <a:off x="5707514" y="5315202"/>
            <a:ext cx="6358622" cy="1447383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3677282-4D82-A676-1B72-0A1A07DA89BA}"/>
              </a:ext>
            </a:extLst>
          </p:cNvPr>
          <p:cNvSpPr txBox="1"/>
          <p:nvPr/>
        </p:nvSpPr>
        <p:spPr>
          <a:xfrm>
            <a:off x="7623696" y="5401714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002060"/>
                </a:solidFill>
              </a:rPr>
              <a:t>DEGRE D’URGENCE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96830A9-D297-9680-73E3-68F50C1ED0C7}"/>
              </a:ext>
            </a:extLst>
          </p:cNvPr>
          <p:cNvSpPr/>
          <p:nvPr/>
        </p:nvSpPr>
        <p:spPr>
          <a:xfrm>
            <a:off x="5703704" y="1945994"/>
            <a:ext cx="6358622" cy="152875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9935FEB-870F-583B-CB58-ABBB74C3243B}"/>
              </a:ext>
            </a:extLst>
          </p:cNvPr>
          <p:cNvSpPr txBox="1"/>
          <p:nvPr/>
        </p:nvSpPr>
        <p:spPr>
          <a:xfrm>
            <a:off x="7050911" y="2034083"/>
            <a:ext cx="366420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chemeClr val="accent6">
                    <a:lumMod val="50000"/>
                  </a:schemeClr>
                </a:solidFill>
              </a:rPr>
              <a:t>CARACTERISTIQUES DE LA TV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343FD33-076C-DBFE-E700-A70C93CBFD36}"/>
              </a:ext>
            </a:extLst>
          </p:cNvPr>
          <p:cNvSpPr txBox="1"/>
          <p:nvPr/>
        </p:nvSpPr>
        <p:spPr>
          <a:xfrm>
            <a:off x="7142795" y="2393065"/>
            <a:ext cx="34804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ECG 12 dérivations</a:t>
            </a:r>
          </a:p>
          <a:p>
            <a:pPr algn="ctr"/>
            <a:r>
              <a:rPr lang="fr-FR" dirty="0"/>
              <a:t>EGM dans les mémoires du DAI</a:t>
            </a:r>
          </a:p>
          <a:p>
            <a:pPr algn="ctr"/>
            <a:r>
              <a:rPr lang="fr-FR" dirty="0"/>
              <a:t>Tolérance HD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A9D8173-3384-7EE0-0DC6-6D3D0C2DA0D5}"/>
              </a:ext>
            </a:extLst>
          </p:cNvPr>
          <p:cNvSpPr txBox="1"/>
          <p:nvPr/>
        </p:nvSpPr>
        <p:spPr>
          <a:xfrm>
            <a:off x="6783699" y="4101681"/>
            <a:ext cx="41986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Thrombus intra-cardiaque</a:t>
            </a:r>
          </a:p>
          <a:p>
            <a:pPr algn="ctr"/>
            <a:r>
              <a:rPr lang="fr-FR" dirty="0"/>
              <a:t>Cible ?</a:t>
            </a:r>
          </a:p>
          <a:p>
            <a:pPr algn="ctr"/>
            <a:r>
              <a:rPr lang="fr-FR" dirty="0"/>
              <a:t>Fonction cardiaque ? assistance / AG ?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B76CAD4-F2FE-83AD-242D-FC3D243EF8AD}"/>
              </a:ext>
            </a:extLst>
          </p:cNvPr>
          <p:cNvSpPr txBox="1"/>
          <p:nvPr/>
        </p:nvSpPr>
        <p:spPr>
          <a:xfrm>
            <a:off x="7271035" y="5750346"/>
            <a:ext cx="33522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Orage rythmique ?</a:t>
            </a:r>
          </a:p>
          <a:p>
            <a:pPr algn="ctr"/>
            <a:r>
              <a:rPr lang="fr-FR" dirty="0"/>
              <a:t>Facteur déclenchant traitable ?</a:t>
            </a:r>
          </a:p>
          <a:p>
            <a:pPr algn="ctr"/>
            <a:r>
              <a:rPr lang="fr-FR" dirty="0"/>
              <a:t>TV stable = QUAND ?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FD5750C9-E2C0-EF5C-560A-DB774369E551}"/>
              </a:ext>
            </a:extLst>
          </p:cNvPr>
          <p:cNvSpPr txBox="1"/>
          <p:nvPr/>
        </p:nvSpPr>
        <p:spPr>
          <a:xfrm>
            <a:off x="7141296" y="134641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Contre-indication à l’ablation ?</a:t>
            </a:r>
          </a:p>
        </p:txBody>
      </p:sp>
    </p:spTree>
    <p:extLst>
      <p:ext uri="{BB962C8B-B14F-4D97-AF65-F5344CB8AC3E}">
        <p14:creationId xmlns:p14="http://schemas.microsoft.com/office/powerpoint/2010/main" val="3604066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2">
            <a:extLst>
              <a:ext uri="{FF2B5EF4-FFF2-40B4-BE49-F238E27FC236}">
                <a16:creationId xmlns:a16="http://schemas.microsoft.com/office/drawing/2014/main" id="{EC7C9831-B2F4-2893-D68A-21D18FA7198E}"/>
              </a:ext>
            </a:extLst>
          </p:cNvPr>
          <p:cNvSpPr txBox="1">
            <a:spLocks/>
          </p:cNvSpPr>
          <p:nvPr/>
        </p:nvSpPr>
        <p:spPr>
          <a:xfrm>
            <a:off x="125864" y="162209"/>
            <a:ext cx="8246601" cy="548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6132F20-3D81-C281-9BB1-57B2EA2813CD}"/>
              </a:ext>
            </a:extLst>
          </p:cNvPr>
          <p:cNvSpPr txBox="1"/>
          <p:nvPr/>
        </p:nvSpPr>
        <p:spPr>
          <a:xfrm>
            <a:off x="288823" y="2496857"/>
            <a:ext cx="37015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chemeClr val="accent2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– DELLA BELLA ET AL. CIRCULATION (2022)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2B1BDF3-4985-C33E-2359-B9F8C9CBA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08" y="1131560"/>
            <a:ext cx="3851156" cy="127650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2BB8F43-592C-95F6-1F57-7BDF6D579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934" y="1038510"/>
            <a:ext cx="6987216" cy="5223510"/>
          </a:xfrm>
          <a:prstGeom prst="rect">
            <a:avLst/>
          </a:prstGeo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60537807-53F9-0530-4F95-CA29A49FA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données</a:t>
            </a:r>
          </a:p>
        </p:txBody>
      </p:sp>
    </p:spTree>
    <p:extLst>
      <p:ext uri="{BB962C8B-B14F-4D97-AF65-F5344CB8AC3E}">
        <p14:creationId xmlns:p14="http://schemas.microsoft.com/office/powerpoint/2010/main" val="826243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A4C51-2589-367D-E059-97028FACA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diagramme, ligne, Parallèle&#10;&#10;Le contenu généré par l’IA peut être incorrect.">
            <a:extLst>
              <a:ext uri="{FF2B5EF4-FFF2-40B4-BE49-F238E27FC236}">
                <a16:creationId xmlns:a16="http://schemas.microsoft.com/office/drawing/2014/main" id="{1753C518-73AC-5611-743F-6E91D7833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17" y="1071970"/>
            <a:ext cx="6792566" cy="5086909"/>
          </a:xfrm>
          <a:prstGeom prst="rect">
            <a:avLst/>
          </a:prstGeom>
          <a:ln>
            <a:solidFill>
              <a:srgbClr val="324963"/>
            </a:solidFill>
          </a:ln>
        </p:spPr>
      </p:pic>
      <p:pic>
        <p:nvPicPr>
          <p:cNvPr id="8" name="Image 7" descr="Une image contenant texte, capture d’écran, ligne, Tracé&#10;&#10;Le contenu généré par l’IA peut être incorrect.">
            <a:extLst>
              <a:ext uri="{FF2B5EF4-FFF2-40B4-BE49-F238E27FC236}">
                <a16:creationId xmlns:a16="http://schemas.microsoft.com/office/drawing/2014/main" id="{4F6AE166-31CA-10A8-2455-5FFD032EA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26783">
            <a:off x="327790" y="1500069"/>
            <a:ext cx="7772400" cy="4714060"/>
          </a:xfrm>
          <a:prstGeom prst="rect">
            <a:avLst/>
          </a:prstGeom>
          <a:ln>
            <a:solidFill>
              <a:srgbClr val="324963"/>
            </a:solidFill>
          </a:ln>
        </p:spPr>
      </p:pic>
      <p:pic>
        <p:nvPicPr>
          <p:cNvPr id="10" name="Image 9" descr="Une image contenant texte, reçu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B89CA965-6BFC-397F-AC1D-1DA8041AED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0297">
            <a:off x="5016833" y="1075333"/>
            <a:ext cx="6898573" cy="5156740"/>
          </a:xfrm>
          <a:prstGeom prst="rect">
            <a:avLst/>
          </a:prstGeom>
          <a:ln>
            <a:solidFill>
              <a:srgbClr val="324963"/>
            </a:solidFill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CE7898B-5A84-A5A3-F988-D0983A846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données</a:t>
            </a:r>
          </a:p>
        </p:txBody>
      </p:sp>
    </p:spTree>
    <p:extLst>
      <p:ext uri="{BB962C8B-B14F-4D97-AF65-F5344CB8AC3E}">
        <p14:creationId xmlns:p14="http://schemas.microsoft.com/office/powerpoint/2010/main" val="205292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wer Point Art vectoriel, icônes et graphiques à télécharger gratuitement">
            <a:extLst>
              <a:ext uri="{FF2B5EF4-FFF2-40B4-BE49-F238E27FC236}">
                <a16:creationId xmlns:a16="http://schemas.microsoft.com/office/drawing/2014/main" id="{5809CBE0-7F16-949C-DC30-0593E6EEB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r="2" b="2"/>
          <a:stretch>
            <a:fillRect/>
          </a:stretch>
        </p:blipFill>
        <p:spPr bwMode="auto">
          <a:xfrm flipH="1">
            <a:off x="20" y="10"/>
            <a:ext cx="7715230" cy="64134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B2B74CA9-5D40-0F19-5237-1E479D3FE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7079" y="2543968"/>
            <a:ext cx="8510392" cy="1325563"/>
          </a:xfrm>
        </p:spPr>
        <p:txBody>
          <a:bodyPr anchor="ctr">
            <a:normAutofit/>
          </a:bodyPr>
          <a:lstStyle/>
          <a:p>
            <a:r>
              <a:rPr lang="fr-FR" dirty="0"/>
              <a:t>RECOMMANDATIONS</a:t>
            </a:r>
          </a:p>
        </p:txBody>
      </p:sp>
    </p:spTree>
    <p:extLst>
      <p:ext uri="{BB962C8B-B14F-4D97-AF65-F5344CB8AC3E}">
        <p14:creationId xmlns:p14="http://schemas.microsoft.com/office/powerpoint/2010/main" val="279229579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1615</TotalTime>
  <Words>1947</Words>
  <Application>Microsoft Macintosh PowerPoint</Application>
  <PresentationFormat>Grand écran</PresentationFormat>
  <Paragraphs>368</Paragraphs>
  <Slides>67</Slides>
  <Notes>60</Notes>
  <HiddenSlides>1</HiddenSlides>
  <MMClips>3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67</vt:i4>
      </vt:variant>
    </vt:vector>
  </HeadingPairs>
  <TitlesOfParts>
    <vt:vector size="78" baseType="lpstr">
      <vt:lpstr>Aptos</vt:lpstr>
      <vt:lpstr>Aptos Display</vt:lpstr>
      <vt:lpstr>Aptos Light</vt:lpstr>
      <vt:lpstr>Aptos SemiBold</vt:lpstr>
      <vt:lpstr>Arial</vt:lpstr>
      <vt:lpstr>Bahnschrift Light SemiCondensed</vt:lpstr>
      <vt:lpstr>Cambria Math</vt:lpstr>
      <vt:lpstr>Police système Courant</vt:lpstr>
      <vt:lpstr>Wingdings</vt:lpstr>
      <vt:lpstr>Wingdings 2</vt:lpstr>
      <vt:lpstr>Thème Office</vt:lpstr>
      <vt:lpstr>Présentation PowerPoint</vt:lpstr>
      <vt:lpstr>INTRODUCTION</vt:lpstr>
      <vt:lpstr>CAS PRATIQUE #1</vt:lpstr>
      <vt:lpstr>CAS PRATIQUE #1</vt:lpstr>
      <vt:lpstr>Enjeux</vt:lpstr>
      <vt:lpstr>Quelques données</vt:lpstr>
      <vt:lpstr>Quelques données</vt:lpstr>
      <vt:lpstr>Quelques données</vt:lpstr>
      <vt:lpstr>RECOMMANDATIONS</vt:lpstr>
      <vt:lpstr>Présentation PowerPoint</vt:lpstr>
      <vt:lpstr>Présentation PowerPoint</vt:lpstr>
      <vt:lpstr>POUR S’Y RETROUVER</vt:lpstr>
      <vt:lpstr>TYPES DE CARDIOPATHIES ET SUBSTRATS</vt:lpstr>
      <vt:lpstr>CARDIOPATHIE ISCHEMIQUE</vt:lpstr>
      <vt:lpstr>["CAS #1" ] CP ISCHÉMIQUE TV MONOMORPHE</vt:lpstr>
      <vt:lpstr>CAS PRATIQUE #1 – TV MONOMORPHE</vt:lpstr>
      <vt:lpstr>["CAS #1" ] CP ISCHÉMIQUE – EN AMONT DE L’ABLATION</vt:lpstr>
      <vt:lpstr>["CAS #1" ] CP ISCHÉMIQUE – EN AMONT DE L’ABLATION</vt:lpstr>
      <vt:lpstr>["CAS #1" ] CP ISCHÉMIQUE – EN AMONT DE L’ABLATION</vt:lpstr>
      <vt:lpstr>["CAS #1" ] CP ISCHÉMIQUE – PRINCIPE DE L’ABLATION : VOIE D’ABORD </vt:lpstr>
      <vt:lpstr>CAS PRATIQUE #1 – PRINCIPE DE L’ABLATION : CARTOGRAPHIE</vt:lpstr>
      <vt:lpstr>Présentation PowerPoint</vt:lpstr>
      <vt:lpstr>CIBLES AU-DELÀ DU MAPPING EN TACHYCARDIE</vt:lpstr>
      <vt:lpstr>CIBLES AU-DELÀ DU MAPPING EN TACHYCARDIE : LAVA</vt:lpstr>
      <vt:lpstr>CAS PRATIQUE #1 – CIBLES AU-DELÀ DU MAPPING EN TACHYCARDIE : LAVA</vt:lpstr>
      <vt:lpstr>AU-DELÀ DU MAPPING EN TACHYCARDIE : PACE-MAPPING</vt:lpstr>
      <vt:lpstr>["CAS #1" ] CP ISCHÉMIQUE – POUR CONCLURE</vt:lpstr>
      <vt:lpstr>CAS PRATIQUE #2</vt:lpstr>
      <vt:lpstr>CAS PRATIQUE #2</vt:lpstr>
      <vt:lpstr>CAS PRATIQUE #2</vt:lpstr>
      <vt:lpstr>CAS PRATIQUE #2</vt:lpstr>
      <vt:lpstr>CAS PRATIQUE #3</vt:lpstr>
      <vt:lpstr>CAS PRATIQUE #3</vt:lpstr>
      <vt:lpstr>CAS PRATIQUE #3</vt:lpstr>
      <vt:lpstr>Présentation PowerPoint</vt:lpstr>
      <vt:lpstr>CAS PRATIQUE #4</vt:lpstr>
      <vt:lpstr>Présentation PowerPoint</vt:lpstr>
      <vt:lpstr>["CAS #" 4] CP ISCHÉMIQUE TV POLYMORPHE</vt:lpstr>
      <vt:lpstr>["CAS #" 4] CP ISCHÉMIQUE TV POLYMORPHE</vt:lpstr>
      <vt:lpstr>["CAS #" 4] CP ISCHÉMIQUE TV polymorphe </vt:lpstr>
      <vt:lpstr>["CAS #" 4] CP ISCHÉMIQUE TV polymorphe</vt:lpstr>
      <vt:lpstr>["CAS #" 4] CP ISCHÉMIQUE TV polymorphe</vt:lpstr>
      <vt:lpstr>["CAS #" 4] CP ISCHÉMIQUE TV polymorphe</vt:lpstr>
      <vt:lpstr>["CAS #" 4] CP ISCHÉMIQUE TV polymorphe</vt:lpstr>
      <vt:lpstr>["CAS #" 4] CP ISCHÉMIQUE TV polymorphe</vt:lpstr>
      <vt:lpstr>CAS PRATIQUE #5</vt:lpstr>
      <vt:lpstr>CAS PRATIQUE #5</vt:lpstr>
      <vt:lpstr>CAS PRATIQUE #5</vt:lpstr>
      <vt:lpstr>CARDIOPATHIE NON ISCHEMIQUE</vt:lpstr>
      <vt:lpstr>CAS PRATIQUE #6</vt:lpstr>
      <vt:lpstr>CAS PRATIQUE #6</vt:lpstr>
      <vt:lpstr>["CAS #" 6] CP NON ISCHÉMIQUE</vt:lpstr>
      <vt:lpstr>["CAS #" 6] CP NON ISCHÉMIQUE</vt:lpstr>
      <vt:lpstr>["CAS #" 6] CP NON ISCHÉMIQUE – Abord épicardique</vt:lpstr>
      <vt:lpstr>["CAS #" 6] CP NON ISCHÉMIQUE– Abord épiccardique</vt:lpstr>
      <vt:lpstr>["CAS #" 6] CP NON ISCHÉMIQUE – Abord épicardique</vt:lpstr>
      <vt:lpstr>CAS PRATIQUE #6</vt:lpstr>
      <vt:lpstr>CAS PRATIQUE #6</vt:lpstr>
      <vt:lpstr>CAS PRATIQUE #7</vt:lpstr>
      <vt:lpstr>CAS PRATIQUE #7</vt:lpstr>
      <vt:lpstr>CAS PRATIQUE #7</vt:lpstr>
      <vt:lpstr>CAS PRATIQUE #7</vt:lpstr>
      <vt:lpstr>CAS PRATIQUE #7</vt:lpstr>
      <vt:lpstr>CONCLUSION</vt:lpstr>
      <vt:lpstr>Conclusion – comment choisir</vt:lpstr>
      <vt:lpstr>Merci de votre attention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 CHARTON</dc:creator>
  <cp:lastModifiedBy>Jan CHARTON</cp:lastModifiedBy>
  <cp:revision>377</cp:revision>
  <dcterms:created xsi:type="dcterms:W3CDTF">2025-05-26T08:17:25Z</dcterms:created>
  <dcterms:modified xsi:type="dcterms:W3CDTF">2025-06-12T13:04:27Z</dcterms:modified>
</cp:coreProperties>
</file>